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7"/>
  </p:notesMasterIdLst>
  <p:sldIdLst>
    <p:sldId id="256" r:id="rId2"/>
    <p:sldId id="258" r:id="rId3"/>
    <p:sldId id="257" r:id="rId4"/>
    <p:sldId id="259" r:id="rId5"/>
    <p:sldId id="260" r:id="rId6"/>
    <p:sldId id="262" r:id="rId7"/>
    <p:sldId id="299" r:id="rId8"/>
    <p:sldId id="263" r:id="rId9"/>
    <p:sldId id="264" r:id="rId10"/>
    <p:sldId id="265" r:id="rId11"/>
    <p:sldId id="266" r:id="rId12"/>
    <p:sldId id="267" r:id="rId13"/>
    <p:sldId id="268" r:id="rId14"/>
    <p:sldId id="419" r:id="rId15"/>
    <p:sldId id="269" r:id="rId16"/>
    <p:sldId id="270" r:id="rId17"/>
    <p:sldId id="271" r:id="rId18"/>
    <p:sldId id="272" r:id="rId19"/>
    <p:sldId id="433" r:id="rId20"/>
    <p:sldId id="273" r:id="rId21"/>
    <p:sldId id="274" r:id="rId22"/>
    <p:sldId id="275" r:id="rId23"/>
    <p:sldId id="276" r:id="rId24"/>
    <p:sldId id="296" r:id="rId25"/>
    <p:sldId id="277" r:id="rId26"/>
    <p:sldId id="297" r:id="rId27"/>
    <p:sldId id="278" r:id="rId28"/>
    <p:sldId id="298" r:id="rId29"/>
    <p:sldId id="292" r:id="rId30"/>
    <p:sldId id="279" r:id="rId31"/>
    <p:sldId id="294" r:id="rId32"/>
    <p:sldId id="280" r:id="rId33"/>
    <p:sldId id="295" r:id="rId34"/>
    <p:sldId id="281" r:id="rId35"/>
    <p:sldId id="282" r:id="rId36"/>
    <p:sldId id="43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434" r:id="rId46"/>
    <p:sldId id="300" r:id="rId47"/>
    <p:sldId id="301" r:id="rId48"/>
    <p:sldId id="320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6" r:id="rId68"/>
    <p:sldId id="321" r:id="rId69"/>
    <p:sldId id="322" r:id="rId70"/>
    <p:sldId id="323" r:id="rId71"/>
    <p:sldId id="324" r:id="rId72"/>
    <p:sldId id="325" r:id="rId73"/>
    <p:sldId id="420" r:id="rId74"/>
    <p:sldId id="327" r:id="rId75"/>
    <p:sldId id="328" r:id="rId76"/>
    <p:sldId id="431" r:id="rId77"/>
    <p:sldId id="329" r:id="rId78"/>
    <p:sldId id="341" r:id="rId79"/>
    <p:sldId id="330" r:id="rId80"/>
    <p:sldId id="342" r:id="rId81"/>
    <p:sldId id="331" r:id="rId82"/>
    <p:sldId id="430" r:id="rId83"/>
    <p:sldId id="343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424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421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435" r:id="rId132"/>
    <p:sldId id="380" r:id="rId133"/>
    <p:sldId id="436" r:id="rId134"/>
    <p:sldId id="381" r:id="rId135"/>
    <p:sldId id="382" r:id="rId136"/>
    <p:sldId id="383" r:id="rId137"/>
    <p:sldId id="384" r:id="rId138"/>
    <p:sldId id="385" r:id="rId139"/>
    <p:sldId id="386" r:id="rId140"/>
    <p:sldId id="387" r:id="rId141"/>
    <p:sldId id="388" r:id="rId142"/>
    <p:sldId id="389" r:id="rId143"/>
    <p:sldId id="422" r:id="rId144"/>
    <p:sldId id="390" r:id="rId145"/>
    <p:sldId id="391" r:id="rId146"/>
    <p:sldId id="392" r:id="rId147"/>
    <p:sldId id="418" r:id="rId148"/>
    <p:sldId id="393" r:id="rId149"/>
    <p:sldId id="394" r:id="rId150"/>
    <p:sldId id="395" r:id="rId151"/>
    <p:sldId id="396" r:id="rId152"/>
    <p:sldId id="425" r:id="rId153"/>
    <p:sldId id="398" r:id="rId154"/>
    <p:sldId id="399" r:id="rId155"/>
    <p:sldId id="400" r:id="rId156"/>
    <p:sldId id="401" r:id="rId157"/>
    <p:sldId id="402" r:id="rId158"/>
    <p:sldId id="403" r:id="rId159"/>
    <p:sldId id="404" r:id="rId160"/>
    <p:sldId id="405" r:id="rId161"/>
    <p:sldId id="406" r:id="rId162"/>
    <p:sldId id="407" r:id="rId163"/>
    <p:sldId id="408" r:id="rId164"/>
    <p:sldId id="409" r:id="rId165"/>
    <p:sldId id="427" r:id="rId166"/>
    <p:sldId id="410" r:id="rId167"/>
    <p:sldId id="411" r:id="rId168"/>
    <p:sldId id="412" r:id="rId169"/>
    <p:sldId id="413" r:id="rId170"/>
    <p:sldId id="414" r:id="rId171"/>
    <p:sldId id="415" r:id="rId172"/>
    <p:sldId id="416" r:id="rId173"/>
    <p:sldId id="417" r:id="rId174"/>
    <p:sldId id="423" r:id="rId175"/>
    <p:sldId id="426" r:id="rId1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71" autoAdjust="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ADB0-1158-4C44-AA3D-493A80D5C09A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63631-810D-4083-947B-6F7364964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63631-810D-4083-947B-6F7364964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413D-4057-497C-90BA-E3909D16082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F29EC-6665-4784-9A26-D6A824FC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3MFhYPWWo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youtube.com/watch?v=mH0QTWzU-xI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jpe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gansofthebody.com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7" y="30480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Body Systems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76401"/>
            <a:ext cx="6400800" cy="8762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Chapter 5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yeditepeanatomy1.files.wordpress.com/2018/09/human-body-systems.jpg?w=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200400"/>
            <a:ext cx="71697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Body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group of organs that work together for one purpose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Body Systems: </a:t>
            </a:r>
          </a:p>
        </p:txBody>
      </p:sp>
      <p:pic>
        <p:nvPicPr>
          <p:cNvPr id="1026" name="Picture 2" descr="Image result for body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92249"/>
            <a:ext cx="5791200" cy="25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Muscle Contraction – Extend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Extend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 : Triceps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Pulls the bones of the forearms away from the biceps </a:t>
            </a:r>
          </a:p>
        </p:txBody>
      </p:sp>
    </p:spTree>
    <p:extLst>
      <p:ext uri="{BB962C8B-B14F-4D97-AF65-F5344CB8AC3E}">
        <p14:creationId xmlns:p14="http://schemas.microsoft.com/office/powerpoint/2010/main" val="980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breakingmuscle.com/sites/default/files/imagecache/full_width/images/bydate/20130824/shutterstock230574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47954" cy="52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Muscular System Problems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Tired &amp; Sore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Strained &amp; Torn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Warm up, cool down, stretch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Muscular Dystrophy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Inguinal Hernia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Muscle Cramp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Strain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Tendinitis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Shin Splints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Muscular Dystrophy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Genetic Diseases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Causes muscle weakness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Destruction of skeletal muscle tissue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Cure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Physical Therapy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  <p:pic>
        <p:nvPicPr>
          <p:cNvPr id="2050" name="Picture 2" descr="http://www.oandp.com/articles/images/2012-04_01/2012-04_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1431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Inguinal Hernia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Intestine bulges through abdominal muscles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Causes </a:t>
            </a:r>
          </a:p>
          <a:p>
            <a:r>
              <a:rPr lang="en-US" dirty="0">
                <a:solidFill>
                  <a:schemeClr val="bg1"/>
                </a:solidFill>
              </a:rPr>
              <a:t>Caused: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Lifting heavy objects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Improper lifting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</p:spTree>
    <p:extLst>
      <p:ext uri="{BB962C8B-B14F-4D97-AF65-F5344CB8AC3E}">
        <p14:creationId xmlns:p14="http://schemas.microsoft.com/office/powerpoint/2010/main" val="2508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Muscle Cramp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Sudden &amp; painful contraction of a muscle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Night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Exercise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Treatment </a:t>
            </a:r>
          </a:p>
        </p:txBody>
      </p:sp>
    </p:spTree>
    <p:extLst>
      <p:ext uri="{BB962C8B-B14F-4D97-AF65-F5344CB8AC3E}">
        <p14:creationId xmlns:p14="http://schemas.microsoft.com/office/powerpoint/2010/main" val="4665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Strain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Overstretching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Tearing of a muscle due to overuse / misuse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Wrapping Injury </a:t>
            </a:r>
          </a:p>
        </p:txBody>
      </p:sp>
    </p:spTree>
    <p:extLst>
      <p:ext uri="{BB962C8B-B14F-4D97-AF65-F5344CB8AC3E}">
        <p14:creationId xmlns:p14="http://schemas.microsoft.com/office/powerpoint/2010/main" val="32615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Tendinitis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Inflammation of a tendon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Aging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Excessive Exercise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Hot or Cold compresses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 – inflammatory medications </a:t>
            </a:r>
          </a:p>
        </p:txBody>
      </p:sp>
    </p:spTree>
    <p:extLst>
      <p:ext uri="{BB962C8B-B14F-4D97-AF65-F5344CB8AC3E}">
        <p14:creationId xmlns:p14="http://schemas.microsoft.com/office/powerpoint/2010/main" val="746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Shin Splints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Pain in the shin caused by damage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Irritation to the muscles in the front of the leg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Pain Medication </a:t>
            </a:r>
          </a:p>
        </p:txBody>
      </p:sp>
    </p:spTree>
    <p:extLst>
      <p:ext uri="{BB962C8B-B14F-4D97-AF65-F5344CB8AC3E}">
        <p14:creationId xmlns:p14="http://schemas.microsoft.com/office/powerpoint/2010/main" val="35020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Exercise Circuit Activity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175574"/>
              </p:ext>
            </p:extLst>
          </p:nvPr>
        </p:nvGraphicFramePr>
        <p:xfrm>
          <a:off x="152400" y="13856"/>
          <a:ext cx="8915400" cy="692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259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 </a:t>
                      </a:r>
                      <a:endParaRPr lang="en-US" sz="1200" dirty="0"/>
                    </a:p>
                  </a:txBody>
                  <a:tcPr/>
                </a:tc>
              </a:tr>
              <a:tr h="5703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Nervous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Controls &amp; coordinates</a:t>
                      </a:r>
                      <a:r>
                        <a:rPr lang="en-US" sz="1200" baseline="0" dirty="0" smtClean="0"/>
                        <a:t> activities of the body systems </a:t>
                      </a:r>
                      <a:endParaRPr lang="en-US" sz="1200" dirty="0"/>
                    </a:p>
                  </a:txBody>
                  <a:tcPr/>
                </a:tc>
              </a:tr>
              <a:tr h="814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Endocrine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Helps nervous system control and coordinate activities of</a:t>
                      </a:r>
                      <a:r>
                        <a:rPr lang="en-US" sz="1200" baseline="0" dirty="0" smtClean="0"/>
                        <a:t> the body; helps regulate growth </a:t>
                      </a:r>
                      <a:endParaRPr lang="en-US" sz="1200" dirty="0"/>
                    </a:p>
                  </a:txBody>
                  <a:tcPr/>
                </a:tc>
              </a:tr>
              <a:tr h="5703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Skeletal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Provides</a:t>
                      </a:r>
                      <a:r>
                        <a:rPr lang="en-US" sz="1200" baseline="0" dirty="0" smtClean="0"/>
                        <a:t> a framework to support and protect the body </a:t>
                      </a:r>
                      <a:endParaRPr lang="en-US" sz="1200" dirty="0"/>
                    </a:p>
                  </a:txBody>
                  <a:tcPr/>
                </a:tc>
              </a:tr>
              <a:tr h="5703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Muscular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Works with the skeletal</a:t>
                      </a:r>
                      <a:r>
                        <a:rPr lang="en-US" sz="1200" baseline="0" dirty="0" smtClean="0"/>
                        <a:t> system to cause movement </a:t>
                      </a:r>
                      <a:endParaRPr lang="en-US" sz="1200" dirty="0"/>
                    </a:p>
                  </a:txBody>
                  <a:tcPr/>
                </a:tc>
              </a:tr>
              <a:tr h="13036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Digestive System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Breaks down foods into simpler</a:t>
                      </a:r>
                      <a:r>
                        <a:rPr lang="en-US" sz="1200" baseline="0" dirty="0" smtClean="0"/>
                        <a:t> substances; transfers nutrients into the blood; eliminates solid waste products so they can be eliminated from the body; protects the body from disease </a:t>
                      </a:r>
                      <a:endParaRPr lang="en-US" sz="1200" dirty="0"/>
                    </a:p>
                  </a:txBody>
                  <a:tcPr/>
                </a:tc>
              </a:tr>
              <a:tr h="13036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Circulatory System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Transports and distributes gases,</a:t>
                      </a:r>
                      <a:r>
                        <a:rPr lang="en-US" sz="1200" baseline="0" dirty="0" smtClean="0"/>
                        <a:t> nutrients, and hormones throughout the body; collects and transports waste products so they can be eliminated from the body; protects body from disease </a:t>
                      </a:r>
                      <a:endParaRPr lang="en-US" sz="12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Respiratory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Exchanges</a:t>
                      </a:r>
                      <a:r>
                        <a:rPr lang="en-US" sz="1200" baseline="0" dirty="0" smtClean="0"/>
                        <a:t> oxygen from the environment and carbon dioxide from the body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Urinary</a:t>
                      </a:r>
                      <a:r>
                        <a:rPr lang="en-US" sz="1200" baseline="0" dirty="0" smtClean="0"/>
                        <a:t> System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Filters liquid</a:t>
                      </a:r>
                      <a:r>
                        <a:rPr lang="en-US" sz="1200" baseline="0" dirty="0" smtClean="0"/>
                        <a:t> waste products from the blood and eliminates them from the body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BELLRINGER: NAME DIFFERENT SYMPTOMS THAT OCCUR WHEN YOU HAVE PROBLEMS DIGESTING YOUR FOOD.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19800"/>
            <a:ext cx="7924800" cy="10636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Digestion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Digestion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Process by which your body breaks down food you eat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Digestive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of organs and glands that work together to physically &amp; chemically break down, or digest food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Mouth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Stomach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Intestine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Digestion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Food is absorbed in the blood </a:t>
            </a:r>
          </a:p>
        </p:txBody>
      </p:sp>
    </p:spTree>
    <p:extLst>
      <p:ext uri="{BB962C8B-B14F-4D97-AF65-F5344CB8AC3E}">
        <p14:creationId xmlns:p14="http://schemas.microsoft.com/office/powerpoint/2010/main" val="30156740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Nutrients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Substances in foods that your body needs to function properly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Produce Energy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Growth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Maintenance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Repair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mages.idiva.com/media/healthmeup/photogallery/2013/Sep/goodnutrints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62745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933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Journey of Food- Mouth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Mouth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Chewing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Food particles are smaller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Makes digestion easier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Saliva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Moistens food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Makes it easier to follow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98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Journey of Food – Throat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Pushed by your tongue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Throat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Pharynx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Esophagus to Stomach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03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Journey of Food – Stomach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Food Particles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Mixed with acidic juices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Stomach churns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Mixes food &amp; juices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Stays in stomach for a few hours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Travels to large intestine </a:t>
            </a:r>
          </a:p>
        </p:txBody>
      </p:sp>
    </p:spTree>
    <p:extLst>
      <p:ext uri="{BB962C8B-B14F-4D97-AF65-F5344CB8AC3E}">
        <p14:creationId xmlns:p14="http://schemas.microsoft.com/office/powerpoint/2010/main" val="19060671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Journey of Food – Small Intestine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chemical digestion happens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Food moves by contractions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Smooth muscle of small intestine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Contractions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Push food through the organ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Liver, gall bladder, pancreas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Release chemicals into the small intestine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Leaves small intestine to large intestine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63973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Journey of Food – Large Intestine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 digestion happens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Mostly waste products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Pushed out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Takes about 24 hours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453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Body Absorbs Nutrients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Absorbed in bloodstream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Alcohol, simple sugars, &amp; simple salts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Absorbed in stomach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Intestine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Carbohydrates, proteins, fats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Absorbed in small intestine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5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Body Systems Work Together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Each system has a different function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Work together and help on another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Body systems depend on one another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 their functions properly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working properly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body stays alive and is healthy </a:t>
            </a:r>
          </a:p>
        </p:txBody>
      </p:sp>
    </p:spTree>
    <p:extLst>
      <p:ext uri="{BB962C8B-B14F-4D97-AF65-F5344CB8AC3E}">
        <p14:creationId xmlns:p14="http://schemas.microsoft.com/office/powerpoint/2010/main" val="45296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Villi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Inner wall of the small intestine covered in fingerlike projections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 the surface of the intestinal wall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Nutrients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Pass easily from the small intestine to the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intestine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Water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Simple Salts </a:t>
            </a:r>
          </a:p>
        </p:txBody>
      </p:sp>
    </p:spTree>
    <p:extLst>
      <p:ext uri="{BB962C8B-B14F-4D97-AF65-F5344CB8AC3E}">
        <p14:creationId xmlns:p14="http://schemas.microsoft.com/office/powerpoint/2010/main" val="40926030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Common Digestive Problems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Improper Chewing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 much Acid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Indigestion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Heartburn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Diarrhea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Constipation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Ulcers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Appendicitis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Hemorrhoids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Stomach &amp; Colon Cancer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42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Indigestion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Pain / discomfort in stomach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Antacids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352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Heartburn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Burning feeling in the esophagus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Backflow of acidic stomach </a:t>
            </a:r>
            <a:r>
              <a:rPr lang="en-US" dirty="0" smtClean="0">
                <a:solidFill>
                  <a:schemeClr val="bg1"/>
                </a:solidFill>
              </a:rPr>
              <a:t>contents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Antacids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</a:t>
            </a:r>
            <a:r>
              <a:rPr lang="en-US" dirty="0" smtClean="0"/>
              <a:t> </a:t>
            </a:r>
          </a:p>
        </p:txBody>
      </p:sp>
      <p:pic>
        <p:nvPicPr>
          <p:cNvPr id="4098" name="Picture 2" descr="http://www.firstcaremedcenter.com/wp-content/uploads/2014/09/heartbur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8958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436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Diaherrea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Increase amount &amp; number of times a person passes waste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810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Constipation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Passing solid waste is difficult &amp; infrequent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Fluids </a:t>
            </a:r>
          </a:p>
        </p:txBody>
      </p:sp>
    </p:spTree>
    <p:extLst>
      <p:ext uri="{BB962C8B-B14F-4D97-AF65-F5344CB8AC3E}">
        <p14:creationId xmlns:p14="http://schemas.microsoft.com/office/powerpoint/2010/main" val="3582855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Ulcers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Round, open sore in the lining of stomach or small intestine caused by bacteria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Avoiding certain foods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Antacids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Antibiotics </a:t>
            </a:r>
          </a:p>
        </p:txBody>
      </p:sp>
    </p:spTree>
    <p:extLst>
      <p:ext uri="{BB962C8B-B14F-4D97-AF65-F5344CB8AC3E}">
        <p14:creationId xmlns:p14="http://schemas.microsoft.com/office/powerpoint/2010/main" val="65004699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Appendicitis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Inflammation of the appendix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Releases harmful bacteria into the </a:t>
            </a:r>
            <a:r>
              <a:rPr lang="en-US" dirty="0" smtClean="0">
                <a:solidFill>
                  <a:schemeClr val="bg1"/>
                </a:solidFill>
              </a:rPr>
              <a:t>abdomen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Surgical removal of the appendix </a:t>
            </a:r>
          </a:p>
        </p:txBody>
      </p:sp>
    </p:spTree>
    <p:extLst>
      <p:ext uri="{BB962C8B-B14F-4D97-AF65-F5344CB8AC3E}">
        <p14:creationId xmlns:p14="http://schemas.microsoft.com/office/powerpoint/2010/main" val="16610855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Hemorrhoids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Swollen tissues of the rectum and anus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Contain </a:t>
            </a:r>
            <a:r>
              <a:rPr lang="en-US" dirty="0">
                <a:solidFill>
                  <a:schemeClr val="bg1"/>
                </a:solidFill>
              </a:rPr>
              <a:t>blood vessels that may bleed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Usually does not require 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require surgery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950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Stomach &amp; Colon Cancer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Tumor in the stomach, colon, rectum of large intestine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Age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Diet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Surgical removal of the affected organ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Chemotherapy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Radiation </a:t>
            </a:r>
          </a:p>
        </p:txBody>
      </p:sp>
    </p:spTree>
    <p:extLst>
      <p:ext uri="{BB962C8B-B14F-4D97-AF65-F5344CB8AC3E}">
        <p14:creationId xmlns:p14="http://schemas.microsoft.com/office/powerpoint/2010/main" val="83232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CELL ORGANIZATION POSTER HANDOUT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1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TRAVEL BROCHURE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68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5938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Excretion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Removal of liquid wastes from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 Body Systems Involved: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Skin &amp; Water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Releases products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Sweating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Lungs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Get rid of Carbon Dioxide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Urinary System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Removes waste products from blood </a:t>
            </a:r>
          </a:p>
        </p:txBody>
      </p:sp>
    </p:spTree>
    <p:extLst>
      <p:ext uri="{BB962C8B-B14F-4D97-AF65-F5344CB8AC3E}">
        <p14:creationId xmlns:p14="http://schemas.microsoft.com/office/powerpoint/2010/main" val="5769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www.youtube.com/watch?v=FN3MFhYPWWo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Urinary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Group of organs that work together to remove liquid wastes from the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Carries waste from cells to kidneys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Kidneys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Clean the blood of liquid waste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Ureters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Waste passed from kidneys to tube like structures </a:t>
            </a:r>
          </a:p>
        </p:txBody>
      </p:sp>
    </p:spTree>
    <p:extLst>
      <p:ext uri="{BB962C8B-B14F-4D97-AF65-F5344CB8AC3E}">
        <p14:creationId xmlns:p14="http://schemas.microsoft.com/office/powerpoint/2010/main" val="3099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Urinary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Bladder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Muscular, baglike organ that stores this liquid waste until it can be released from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Urethra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bladder is full, waste leaves the body through a single tube like structure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Urination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Release of the waste </a:t>
            </a:r>
          </a:p>
        </p:txBody>
      </p:sp>
    </p:spTree>
    <p:extLst>
      <p:ext uri="{BB962C8B-B14F-4D97-AF65-F5344CB8AC3E}">
        <p14:creationId xmlns:p14="http://schemas.microsoft.com/office/powerpoint/2010/main" val="117933674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Filtering Blood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Kidneys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clean you blood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Regulate amount of water in body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Blood Contains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Nutrients, gases, water, &amp; waste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Kidney Removes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Waste &amp; excess water from the blood </a:t>
            </a:r>
          </a:p>
        </p:txBody>
      </p:sp>
    </p:spTree>
    <p:extLst>
      <p:ext uri="{BB962C8B-B14F-4D97-AF65-F5344CB8AC3E}">
        <p14:creationId xmlns:p14="http://schemas.microsoft.com/office/powerpoint/2010/main" val="20001942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Kidneys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Nephrons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Remove harmful products from your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Filtration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process where nephrons remove the wastes from the blood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Urine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Liquid waste </a:t>
            </a:r>
          </a:p>
        </p:txBody>
      </p:sp>
      <p:pic>
        <p:nvPicPr>
          <p:cNvPr id="5122" name="Picture 2" descr="http://news.bbcimg.co.uk/media/images/65493000/jpg/_65493475_kidney_right_and_left_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398"/>
            <a:ext cx="33528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4834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Common Problems of the Urinary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Waste products can build up in the blood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Lifetime threatening conditions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Uncomfortable or painful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Urinary Tract Infection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Stones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Urinary Incontinence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Overactive or Neurogenic Bladder </a:t>
            </a:r>
          </a:p>
        </p:txBody>
      </p:sp>
    </p:spTree>
    <p:extLst>
      <p:ext uri="{BB962C8B-B14F-4D97-AF65-F5344CB8AC3E}">
        <p14:creationId xmlns:p14="http://schemas.microsoft.com/office/powerpoint/2010/main" val="11027495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Urinary Tract Infection (UTI)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Infection of one or more of the organs of the urinary system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Bacteria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Viruses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Fungi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Parasites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common in women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Antibiotics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Antiviral drugs </a:t>
            </a:r>
          </a:p>
        </p:txBody>
      </p:sp>
    </p:spTree>
    <p:extLst>
      <p:ext uri="{BB962C8B-B14F-4D97-AF65-F5344CB8AC3E}">
        <p14:creationId xmlns:p14="http://schemas.microsoft.com/office/powerpoint/2010/main" val="187203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3840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BELLRINGER : In a short paragraph, describe how a police officer directs traffic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80445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Kidney Stones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Crystallized mineral chunks that frequently from in the kidneys and bladder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stones leave body with urine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Larger stones may be trapped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Ultrasound waves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  <p:pic>
        <p:nvPicPr>
          <p:cNvPr id="6146" name="Picture 2" descr="http://urology.jhu.edu/kidney/images/im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58961"/>
            <a:ext cx="4095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017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Urinary Incontinence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Uncontrollable loss of urine from the bladder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Inability to control urination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Aging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</p:spTree>
    <p:extLst>
      <p:ext uri="{BB962C8B-B14F-4D97-AF65-F5344CB8AC3E}">
        <p14:creationId xmlns:p14="http://schemas.microsoft.com/office/powerpoint/2010/main" val="35142105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Overactive / Neurogenic Bladder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Inability to control urination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Damage to nerves that go to the urinary bladder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Catheter </a:t>
            </a:r>
          </a:p>
        </p:txBody>
      </p:sp>
    </p:spTree>
    <p:extLst>
      <p:ext uri="{BB962C8B-B14F-4D97-AF65-F5344CB8AC3E}">
        <p14:creationId xmlns:p14="http://schemas.microsoft.com/office/powerpoint/2010/main" val="7833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BELLIRINGER: </a:t>
            </a:r>
            <a:r>
              <a:rPr lang="en-US" b="1" dirty="0" smtClean="0">
                <a:solidFill>
                  <a:schemeClr val="bg1"/>
                </a:solidFill>
              </a:rPr>
              <a:t>MAKE A LIST OF THINGS THAT CIRCULATE INSIDE AND OUTSIDE OF THE BODY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914400" y="6126164"/>
            <a:ext cx="7772400" cy="46036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Circulatory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Made up of three parts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Clean blood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Help regulate the amount of waster in your body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Functions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Transport nutrients and gases to a different parts of the body where they can be used by the cells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Take waste materials from the cells to kidneys, lungs, and skin, where wastes can be removed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7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Heart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www.youtube.com/watch?v=mH0QTWzU-xI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rohlenscience.pbworks.com/f/1231271182/heart_cha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20177"/>
            <a:ext cx="4457700" cy="38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Blood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liters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Tissue that is made of liquid, cell parts, and 2 types of cells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Liquids &amp; solids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Components: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Plasma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Platelets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 Blood Cells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White Blood Cells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BLOOD VISUAL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Plasma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55% of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90% of plasma is water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Fluid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Carries nutrients, hormones, and waste products from one part of the body to another </a:t>
            </a:r>
          </a:p>
        </p:txBody>
      </p:sp>
    </p:spTree>
    <p:extLst>
      <p:ext uri="{BB962C8B-B14F-4D97-AF65-F5344CB8AC3E}">
        <p14:creationId xmlns:p14="http://schemas.microsoft.com/office/powerpoint/2010/main" val="42872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Platelets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Solids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45% of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Carried by plasma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Cell fragments that help repair blood vessels and form blood clots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Made in bone marrow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Clump together in the damaged area of body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Forms blood clots &amp; stops you from bleeding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Nervous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Body system that gathers and interprets information about the body’s internal &amp; external environments and responds to that information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ervous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6972"/>
            <a:ext cx="3695700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Red Blood Cells ( RBCs)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numerous blood cells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Transport oxygen &amp; carbon dioxide through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Hemoglobin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Oxygen &amp; carbon dioxide attach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Carries gases through the body </a:t>
            </a:r>
          </a:p>
        </p:txBody>
      </p:sp>
    </p:spTree>
    <p:extLst>
      <p:ext uri="{BB962C8B-B14F-4D97-AF65-F5344CB8AC3E}">
        <p14:creationId xmlns:p14="http://schemas.microsoft.com/office/powerpoint/2010/main" val="25883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White Blood Cells ( WBCs)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Large cells that help you stay healthy by fighting infection and protecting the body from foreign particles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media.web.britannica.com/eb-media/71/91871-004-DA6BA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705600" cy="55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Supply 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Arteries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Blood vessels that carry blood </a:t>
            </a:r>
            <a:r>
              <a:rPr lang="en-US" i="1" dirty="0" smtClean="0">
                <a:solidFill>
                  <a:schemeClr val="bg1"/>
                </a:solidFill>
              </a:rPr>
              <a:t>away </a:t>
            </a:r>
            <a:r>
              <a:rPr lang="en-US" dirty="0" smtClean="0">
                <a:solidFill>
                  <a:schemeClr val="bg1"/>
                </a:solidFill>
              </a:rPr>
              <a:t>from the heart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Veins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Blood vessels that carry blood </a:t>
            </a:r>
            <a:r>
              <a:rPr lang="en-US" i="1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the heart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Capillaries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Microscopic blood vessels of the body that link the arteries and veins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Nutrients, carbon dioxide, and waste products enter and leave the blood stream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141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Common Circulatory Problems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Cells do not get oxygen &amp; nutrients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They will die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Wastes are removed from cells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They will die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Hypertension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Heart Attack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Anemia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Sickle Cell Anemia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Leukemia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Hemophilia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356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Hypertension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Abnormally high blood pressure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 the chance of stroke/ heart attack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Losing Weight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Eating healthy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 Smoking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mykentuckyheart.com/images/pictures/hypert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8022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Heart Attack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supply to the heart is reduced or stopped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Injures heart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Medical emergency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Medical professional </a:t>
            </a:r>
          </a:p>
        </p:txBody>
      </p:sp>
      <p:pic>
        <p:nvPicPr>
          <p:cNvPr id="10242" name="Picture 2" descr="http://www.personal.psu.edu/afr3/blogs/siowfa12/heart-attack-420x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000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7470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Anemia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 of blood cells or the amount of hemoglobin is below normal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Treated with vitamin B 12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Iron supplements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Medications </a:t>
            </a:r>
          </a:p>
        </p:txBody>
      </p:sp>
      <p:pic>
        <p:nvPicPr>
          <p:cNvPr id="11266" name="Picture 2" descr="http://www.pkdiet.com/images/pkdanemia/anem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25636"/>
            <a:ext cx="3552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9626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Sickle Cell Anemia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cells are sickle cell shaped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Contain an abnormal type of hemoglobin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Genetic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Cannot be cured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Hospitalization at times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media.petridish.org/projects/assets/625/Sickle%20cell%20anemia-1%20copy_detail.jpg?1341334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5623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7532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Leukemia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Cancer of the tissues of the body that produce white blood cells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Chemotherapy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7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Nervous System Components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Spinal Cord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Nerves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Sensory Organs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brain and spinal co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17638"/>
            <a:ext cx="3200400" cy="509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er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156282"/>
            <a:ext cx="3067050" cy="23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2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Hemophilia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Genetic disorder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does not clot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Clots very slowly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Blood transfusions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Avoiding situations that may cause bleeding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8154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Respiratory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Body system that brings oxygen into the body and removes carbon dioxide from the body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Gases forced in &amp; out of the lungs through breathing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nlm.nih.gov/medlineplus/ency/images/ency/fullsize/9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829396"/>
            <a:ext cx="3595255" cy="28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4492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Respiratory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Nose &amp; Mouth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Pharynx ( throat)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Voice Box ( Larynx)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Windpipe ( trachea )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Bronchi </a:t>
            </a:r>
          </a:p>
          <a:p>
            <a:pPr marL="914400" lvl="1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Allows air to enter lungs </a:t>
            </a:r>
          </a:p>
        </p:txBody>
      </p:sp>
    </p:spTree>
    <p:extLst>
      <p:ext uri="{BB962C8B-B14F-4D97-AF65-F5344CB8AC3E}">
        <p14:creationId xmlns:p14="http://schemas.microsoft.com/office/powerpoint/2010/main" val="389383687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Lungs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Large sponge like organs in which oxygen and carbon dioxide are passed between the blood and environment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images.natureworldnews.com/data/images/full/3986/lu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08050"/>
            <a:ext cx="6299200" cy="29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569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you Breathe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Diaphragm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Movement of air in &amp; out of the lungs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Dome shaped muscle beneath the lungs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Contract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Air enters lungs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Relax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Air leaves lungs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9900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LUNG MODEL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1264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Alveoli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Gases move between the blood and tiny air sacs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oac.med.jhmi.edu/res_phys/Encyclopedia/Alveoli/AlveoliDraw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028950" cy="37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6667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Common Respiratory problems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Air may contain harmful materials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Avoid smoking tobacco &amp; using drugs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Problems: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Tuberculosis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Pneumonia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Asthma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Emphysema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Lung Cancer </a:t>
            </a:r>
          </a:p>
        </p:txBody>
      </p:sp>
    </p:spTree>
    <p:extLst>
      <p:ext uri="{BB962C8B-B14F-4D97-AF65-F5344CB8AC3E}">
        <p14:creationId xmlns:p14="http://schemas.microsoft.com/office/powerpoint/2010/main" val="369289986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Tuberculosis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Contagious infection that infects the lungs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Chest pain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Difficulty breathing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Bacteria in the air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Treated with antibiotics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238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Pneumonia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Inflammation of the lungs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Alveoli become filled with thick fluid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Fluids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Antibiotics </a:t>
            </a:r>
          </a:p>
          <a:p>
            <a:pPr lvl="1"/>
            <a:endParaRPr lang="en-US" dirty="0"/>
          </a:p>
        </p:txBody>
      </p:sp>
      <p:pic>
        <p:nvPicPr>
          <p:cNvPr id="16386" name="Picture 2" descr="http://azithromicin-rx.net/images/pneum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209925" cy="31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6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Nervous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Controls voluntary &amp; involuntary activities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Walking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Talking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Heart beat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allows …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Seeing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Hearing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Smelling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Tasting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Detect pain &amp; pressure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Bronchitis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Inflammation of the bronchi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Includes cough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Aspirin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Cough medicine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Antibiotics </a:t>
            </a:r>
          </a:p>
        </p:txBody>
      </p:sp>
    </p:spTree>
    <p:extLst>
      <p:ext uri="{BB962C8B-B14F-4D97-AF65-F5344CB8AC3E}">
        <p14:creationId xmlns:p14="http://schemas.microsoft.com/office/powerpoint/2010/main" val="129901967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Asthma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Allergic response in which airways fill with mucus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Triggers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Pollen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Dust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Smoke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Cold air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Stress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Strenuous exercise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Drugs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nlm.nih.gov/medlineplus/magazine/issues/fall11/images/asthma-airways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895600"/>
            <a:ext cx="4426239" cy="33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03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Emphysema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Condition in which the alveoli in the lungs break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Difficulty breathing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Can’t be cured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</a:t>
            </a:r>
          </a:p>
          <a:p>
            <a:endParaRPr lang="en-US" dirty="0" smtClean="0"/>
          </a:p>
        </p:txBody>
      </p:sp>
      <p:pic>
        <p:nvPicPr>
          <p:cNvPr id="18434" name="Picture 2" descr="http://1.bp.blogspot.com/_OwoEg7Db_AE/TUlwFGYd8MI/AAAAAAAABvA/WXoVOhYYFlU/s1600/Bullous%2BEmphys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276910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2133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Lung Cancer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Cancer destroys lung tissue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common type of cancer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 &amp; Women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Chemotherapy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Radiation Therapy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images.medicinenet.com/images/illustrations/2011-lung-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371850" cy="31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3467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BELLRINGER: MAKE A LIST OF HABITS THAT ARE ASSOCIATED WITH GOOD HEALTH AND BAD HEALTH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80445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5154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WANTED: BODY ORGANS ADVERTISEMENT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2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Nervous System controls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Conducts electrical messages to &amp; from various parts of your body 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NERVE IMPULSES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Carry information that help the organs and body systems carry out their functions correctly 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erve impul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10" y="21336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Nerve Impulse Activity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BELLRINGER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How many body systems can you name?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038600"/>
            <a:ext cx="7086600" cy="2087564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79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Brain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organ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Mass of nervous tissue that is located inside your skull </a:t>
            </a:r>
          </a:p>
        </p:txBody>
      </p:sp>
    </p:spTree>
    <p:extLst>
      <p:ext uri="{BB962C8B-B14F-4D97-AF65-F5344CB8AC3E}">
        <p14:creationId xmlns:p14="http://schemas.microsoft.com/office/powerpoint/2010/main" val="10586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Brain Impulses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Sends impulses to different parts of the body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Impulses contain information about your body and about the world around you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Constantly receiving impulses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brain uses this information to 	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Tell your body how to react to the environment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Sending impulses to different body parts </a:t>
            </a:r>
          </a:p>
        </p:txBody>
      </p:sp>
    </p:spTree>
    <p:extLst>
      <p:ext uri="{BB962C8B-B14F-4D97-AF65-F5344CB8AC3E}">
        <p14:creationId xmlns:p14="http://schemas.microsoft.com/office/powerpoint/2010/main" val="11527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Structure of Brain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Cerebrum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Cerebellum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Brainstem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rstandley.com/images/brain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514601"/>
            <a:ext cx="4714875" cy="35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Cerebrum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Largest part of the brain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complex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Coordinates many activities of the brain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Senses, emotions, voluntary muscle movements, consciousness, learning, &amp; memory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://lh4.ggpht.com/-LuzjIzjUvFs/Uym2VcSh1RI/AAAAAAAABDI/tunSDFTJh84/Brain%252527s%252520three%252520parts%25255B4%25255D.gif?imgmax=8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1"/>
            <a:ext cx="7086600" cy="62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Cerebellum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Second largest part of the brain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Muscle coordination, balance, and posture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brainline.org/images/uploads/orig/2012/BrainBasicsSlideshow_6_Cerebel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16131" cy="53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Brainstem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Connects to the spinal cord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Heart rate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Blood pressure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Breathing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www.brainline.org/images/uploads/orig/2012/BrainBasicsSlideshow_7_Brain_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1"/>
            <a:ext cx="5638800" cy="54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PIN THE FUNCITON ON THE BRAIN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Body Organization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Body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Complex Machine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busy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62532"/>
            <a:ext cx="5390448" cy="30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Central Nervous System (CNS)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Includes brain &amp; spinal cord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Spinal Cord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Bundle of nervous tissue that is about a foot and a half long and is surrounded by your back bone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Spinal cord Function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Relay impulses between the brain and different parts of the body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Interpreting impulse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Brain – spinal cord – body part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Body part – spinal cord – brain </a:t>
            </a:r>
          </a:p>
        </p:txBody>
      </p:sp>
    </p:spTree>
    <p:extLst>
      <p:ext uri="{BB962C8B-B14F-4D97-AF65-F5344CB8AC3E}">
        <p14:creationId xmlns:p14="http://schemas.microsoft.com/office/powerpoint/2010/main" val="14049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calterms.info/img/uploads/anatomy/central-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1"/>
            <a:ext cx="6858000" cy="54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Peripheral Nervous System (PNS)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Composed of nerves that connect all parts of your body to the CNS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Uses nerves to control the actions of different parts of the body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medicalterms.info/img/uploads/anatomy/peripheral-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1"/>
            <a:ext cx="5791200" cy="60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Nerves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bundle of cells that conducts electrical signals through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Like an electrical cable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Many small </a:t>
            </a:r>
            <a:r>
              <a:rPr lang="en-US" dirty="0">
                <a:solidFill>
                  <a:schemeClr val="bg1"/>
                </a:solidFill>
              </a:rPr>
              <a:t>wires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** ONLY IN THE PERIPHERAL NERVOUS SYSTEM ***</a:t>
            </a:r>
          </a:p>
        </p:txBody>
      </p:sp>
    </p:spTree>
    <p:extLst>
      <p:ext uri="{BB962C8B-B14F-4D97-AF65-F5344CB8AC3E}">
        <p14:creationId xmlns:p14="http://schemas.microsoft.com/office/powerpoint/2010/main" val="18816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Means of communication in the CNS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CNS &amp; skeletal system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&amp; how to move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CNS &amp; Skin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Pressure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 sensations from the environment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1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7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Common Problems of the Nervous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Meningitis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Rabies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Concussions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Stroke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Paralysis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Epilepsy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Cerebral Palsy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Meningitis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Infection, inflammation of the protective covering of the brain &amp; spinal cord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Bacterial &amp; viral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Bacterial ( antibiotics 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Vaccine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vaccine to treat / prevent viral form </a:t>
            </a:r>
          </a:p>
        </p:txBody>
      </p:sp>
    </p:spTree>
    <p:extLst>
      <p:ext uri="{BB962C8B-B14F-4D97-AF65-F5344CB8AC3E}">
        <p14:creationId xmlns:p14="http://schemas.microsoft.com/office/powerpoint/2010/main" val="12125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Rabies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viral infection of the brain that causes irritation of the brain and spinal cord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Passed by saliva of an infected animal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Avoid wild / unfamiliar animals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Medical treatment needed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Cells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Simplest and most basic units of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Nucleus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“brain” of cell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Largest organelle of the cell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Contains the DNA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Image result for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186" y="6019800"/>
            <a:ext cx="10067817" cy="75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03123"/>
            <a:ext cx="3771900" cy="21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Concussion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Blow to the head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cause brief memory loss; unconsciousness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Preventative measure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Wear protective headgear </a:t>
            </a:r>
          </a:p>
        </p:txBody>
      </p:sp>
    </p:spTree>
    <p:extLst>
      <p:ext uri="{BB962C8B-B14F-4D97-AF65-F5344CB8AC3E}">
        <p14:creationId xmlns:p14="http://schemas.microsoft.com/office/powerpoint/2010/main" val="39148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Stroke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Death of brain tissue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Lack of blood going to brain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Medical attention &amp; hospitalization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barnesjewish.org/upload/images/Stroke/fast-stroke-sympt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657600"/>
            <a:ext cx="7414460" cy="28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Partial / total loss of the ability to use muscles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Caused by damage to brain or spinal cord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be permanent </a:t>
            </a:r>
          </a:p>
        </p:txBody>
      </p:sp>
    </p:spTree>
    <p:extLst>
      <p:ext uri="{BB962C8B-B14F-4D97-AF65-F5344CB8AC3E}">
        <p14:creationId xmlns:p14="http://schemas.microsoft.com/office/powerpoint/2010/main" val="36879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Epilepsy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Disorder of the nerves and brain that are characterized by uncontrollable muscle activity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Form of seizure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Treated with medication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Cerebral Palsy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Very poor muscle control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Caused by damage of the brain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cure or prevention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Physical therapy </a:t>
            </a:r>
          </a:p>
        </p:txBody>
      </p:sp>
    </p:spTree>
    <p:extLst>
      <p:ext uri="{BB962C8B-B14F-4D97-AF65-F5344CB8AC3E}">
        <p14:creationId xmlns:p14="http://schemas.microsoft.com/office/powerpoint/2010/main" val="4388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List factors that can affect your growth. 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Endocrine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Network of tissues and organs that release chemicals that control certain body functions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teachengineering.org/collection/cub_/lessons/cub_images/cub_human_lesson07_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30" y="2819401"/>
            <a:ext cx="2726871" cy="36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Hormones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Chemicals that travel in the blood and cause changes in different body parts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Tells body how to grow or develop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Stressful Situations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Fight or Flight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Epinephrine Rush </a:t>
            </a:r>
          </a:p>
        </p:txBody>
      </p:sp>
    </p:spTree>
    <p:extLst>
      <p:ext uri="{BB962C8B-B14F-4D97-AF65-F5344CB8AC3E}">
        <p14:creationId xmlns:p14="http://schemas.microsoft.com/office/powerpoint/2010/main" val="14468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Hormone Facts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Makes &amp; releases between 50-100 different hormones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 hormone has an important function for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glands make &amp; release different hormones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function of the body is controlled by more than one hormone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Hormones work together to cause changes in the body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Gland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tissue or group of tissues that makes and releases chemicals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Endocrine Glands make hormones*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Specific Endocrine Glands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Hormones released into blood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Control certain body functions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://upload.wikimedia.org/wikipedia/commons/0/06/Blausen_0212_CellNucle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3" y="457200"/>
            <a:ext cx="3810000" cy="61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Q6-c9zuKZKI/Uc2rMY6nahI/AAAAAAAAFu4/rg6Xb-fZK88/s1372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3" y="1371600"/>
            <a:ext cx="487753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Types of Glands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Thyroid Gland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Adrenal Gland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Pancreas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Ovaries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Thymus Gland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Parathyroid Glands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Pituitary Gland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Thyroid Gland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Controls the rate at which your body uses energy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in the neck area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answering-christianity.com/thyroid_glan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12127"/>
            <a:ext cx="4191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Adrenal Glands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Helps the body respond to stress or danger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above kidneys </a:t>
            </a:r>
          </a:p>
          <a:p>
            <a:endParaRPr lang="en-US" dirty="0"/>
          </a:p>
        </p:txBody>
      </p:sp>
      <p:pic>
        <p:nvPicPr>
          <p:cNvPr id="3074" name="Picture 2" descr="http://www.riversideonline.com/source/images/image_popup/mcdc7_adrenal_g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381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Pancreas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Regulates blood sugar levels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on the bend of stomach </a:t>
            </a:r>
          </a:p>
        </p:txBody>
      </p:sp>
      <p:pic>
        <p:nvPicPr>
          <p:cNvPr id="4098" name="Picture 2" descr="http://www.surgery.usc.edu/hepatobiliary/graphics/pancre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48892"/>
            <a:ext cx="4038600" cy="30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Ovaries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Females Only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Produce hormones involved in reproductions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Estrogen &amp;  progesterone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images.wisegeek.com/uterus-and-ova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32910"/>
            <a:ext cx="4191000" cy="29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Testes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Males Only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Produce hormones in reproduction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Testosterone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://www.ucdenver.edu/academics/colleges/medicalschool/departments/surgery/divisions/urology/PublishingImages/testicles-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1"/>
            <a:ext cx="26765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Thymus Gland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Regulates the immune system, which helps body fight disease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between Lungs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mayoclinic.org/~/media/kcms/gbs/patient%20consumer/images/2013/08/26/10/43/ds00375_im00331_r7_thymusthu_jpg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3" y="3581401"/>
            <a:ext cx="4038600" cy="26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Parathyroid Gland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Regulates the calcium level in the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behind thyroid </a:t>
            </a:r>
          </a:p>
          <a:p>
            <a:endParaRPr lang="en-US" dirty="0"/>
          </a:p>
        </p:txBody>
      </p:sp>
      <p:pic>
        <p:nvPicPr>
          <p:cNvPr id="8196" name="Picture 4" descr="http://my.clevelandclinic.org/ccf/media/Images/HIC/Adenoma-on-parath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048000"/>
            <a:ext cx="34487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Pituitary Gland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Secretes hormones that affect other glands &amp; organs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in the Brain </a:t>
            </a:r>
          </a:p>
          <a:p>
            <a:endParaRPr lang="en-US" dirty="0"/>
          </a:p>
        </p:txBody>
      </p:sp>
      <p:pic>
        <p:nvPicPr>
          <p:cNvPr id="9218" name="Picture 2" descr="http://images.medicinenet.com/images/illustrations/pituitary_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514601"/>
            <a:ext cx="3437164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Types of Hormones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Thyroxine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Testosterone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Estrogen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Progesterone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Insulin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Human Growth Hormone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Epinephrine &amp; </a:t>
            </a:r>
            <a:r>
              <a:rPr lang="en-US" dirty="0" err="1" smtClean="0">
                <a:solidFill>
                  <a:schemeClr val="bg1"/>
                </a:solidFill>
              </a:rPr>
              <a:t>Norephinephrine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Tissues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group of cells that are similar &amp; work together to perform a specific function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 Types of Main Body Tissue 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Epithelial ( Boundary)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Protects body from moisture loss, bacteria, internal injury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Muscle  ( movement)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Connective Tissue  ( Support &amp; Structure)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Nervous Tissue ( Messaging System)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Thyroxine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Thyroid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Stimulates body metabolism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Regulates body growth &amp; development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Testosterone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Testes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Stimulates secondary sex characteristics in males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Stimulates sperm production </a:t>
            </a:r>
          </a:p>
        </p:txBody>
      </p:sp>
    </p:spTree>
    <p:extLst>
      <p:ext uri="{BB962C8B-B14F-4D97-AF65-F5344CB8AC3E}">
        <p14:creationId xmlns:p14="http://schemas.microsoft.com/office/powerpoint/2010/main" val="12586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Estrogen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Ovary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Stimulates secondary sex characteristics in females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Progesterone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Ovary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Allows the uterus to prepare for pregnancy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Regulates menstrual cycle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Insulin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Pancreas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Regulates the amount of sugar in blood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Human Growth Hormone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Pituitary Gland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Stimulates body growth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Epinephrine &amp; Norepinephrine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Adrenal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 the body systems and metabolism in emergencies &amp; during stress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HORMONE &amp; BONE GROWTH ACTIVITY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Common Problems of the Endocrine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Too much / Too little of a hormone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Interfere with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Normal Structure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Function of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Endocrine System Problems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Type II Diabetes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Gigantism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Hyperthyroidism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Hypothyroidism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 II Diabetes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level of sugar in the blood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Body does not produce enough insulin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Body’s cells do not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Diet &amp; Exercise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Insulin Injection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Pills </a:t>
            </a:r>
          </a:p>
        </p:txBody>
      </p:sp>
      <p:pic>
        <p:nvPicPr>
          <p:cNvPr id="10242" name="Picture 2" descr="http://doctormurray.com/wp-content/uploads/2013/10/type-2-diabe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4064211" cy="27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Body Tissue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1197.photobucket.com/albums/aa429/kevintanzm/tiss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09800"/>
            <a:ext cx="81438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Gigantism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has a very large body size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Excess production of human growth hormone by pituitary gland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TEhUUEhQUFhQWGBcXFhUXFBgaFxUUFxcYFhgXFBgYHCggGB0lHBYXITEhJSkrLi4uGB8zODMsNygtLisBCgoKBQUFDgUFDisZExkrKysrKysrKysrKysrKysrKysrKysrKysrKysrKysrKysrKysrKysrKysrKysrKysrK//AABEIAPwAyAMBIgACEQEDEQH/xAAcAAABBQEBAQAAAAAAAAAAAAAGAgMEBQcBAAj/xABLEAACAQIEAgcFBAUKBQIHAAABAhEAAwQSITEFQQYTIlFhcYEHMpGhwUJSsdEjYnKS8BQkM0OCorKz4fEVY3ODwhZTCBc0w+Lj8v/EABQBAQAAAAAAAAAAAAAAAAAAAAD/xAAUEQEAAAAAAAAAAAAAAAAAAAAA/9oADAMBAAIRAxEAPwDca9Xq9QDXEmm4/n+GlMLSsSZZj3sfxpK0ChSqTXTQcpNdrlAoUqkClA0ChSheYbMw8iaRNcmgfXGXB9s/j+NP2+IXO8H0H0qk4jxW3ZKqZa4/u21jMRtJnRR4n0moV3pN1bKtxEEmCvW9uO8AqATPIkedAWf8TYcl+dKXi/en97/Sq5LyuoZCGVtQRzrlBbrxVeat8vzpxeJW+8j0P0qjrlAQrjUP2h+H404t9Tsy/EUOUk0BSDXqFQYpQxLjZm+JoCivUMDiV0fbPqAfpTi8ZuD7p8x+VAR16qBePNzVT5EivUF/XGNdprEmEbyP4UA09cUU4RXstAkCusKWorjUDZFcApZFcig4BXYpQFeig5FcilxSL7ZVJAJgEwNzHIUAfwu2zC7evWb637hJBa2QoGyhGExAgaxoKHsci4a6XxXbuMJVJLZVM6vsNYiBr40bL0pNsDrLTZSWUFcp0XLDakDK2YR46CdJCelfD2uMuIctlfXqyuW7lJ5A+emgNAVez/iXXpfKrlt9YCq8ldhmcL4e6fNj30VRVB0F4YLOG0RrfWXGcq7BmGioJIA5INI01ohigbNcpwiuRQJrhpRrkUCTSDS2pBoG2pBpbUhqBBr1dNeoDao/EDFtv43NSKicTPY8yPzoKQiuxSor0UClWkGoti+7XSDkAVQco3BbXU/a2iYHP0mEUDZrgFLK14LQcApUUrLXQKBBFeIpZ035VV4riB+ycvjz+e1AM9KLmIw7W7WH6u3bc3HR9Qwu5szIDMHMX0gHfwmhnHcbv3dXJD5gSQIYMsAARsQR8aveldzEg2nsM2jEEKCznNoTtoAoI0+8e6n+jfQ0lhicUz6HPkMaMCSAZ2kZSRvJg0EjoFxUqpwt6RcUsy5jrq0srTrMkkHnMd0meWhd7We811hM5VTnlWdQD46TVitxlGhIA9R8KC2IrkUzgMWLgOwdfeA+RHgakkUDZFJinCKTFAhhTbCnSKbagaYUhqdNIagYNepZFcoDWoHFm7IHj9P9an1X8UOq+v0oKwE934/lXpPd+P5U6BSL40j+IH8R60Ffg2UXrpM5iqAkjSFLx2gIHvCrAVB4ZrcvGNJUAjYgKNN+8n+Iqd1fdp5UHYrwFc186WpoPRXgKVFKighcSuZbZ8dPr+AqjU8zHf8AQVZ8cue6BPfp/GlVNoyref4R+dBO4QhN5SJ0DHTuAK6z43PlVjxi9lthBu2rfifiaZ6PoAzseSrr4Mzk/wCFfhTGOvSxY7sdB9PhQReoErI1WSO4DvjaeU+fjSHvnIpAksARJ74OtJxeJ6tCSJMTp38gPCovDsRmtI0bqv8AoJ8qCZwhsuKUEznRx4SMraDyBolIoSVit/Dsd84HoxC6DkINF7CgaIpJFOEUkigaNNGnyKQVoGiKaapDCmWFAyRXqXXqAwqo4li06zIXQPlBylhmgzrG9W9U/FMIjsc6K226g/PlQR7uIVdzJOyjVj5AfjUW5aa5JclF2yqdSJ1zMPwFVvD+EEXrzI7qgyC1Dk5WIzPoeXaWASRvoI1sBYvrobiMoHO3rt+qQKBXBMMqWiFkAvcOpJ3duZJNTSKouH8WvKFVsHey7i4jW3VgdZjMCJ7jU3/jln7Ze2f10YfOCPnQT4pYWmMPi7b+46N+ywP4VKVaBOWuwaWBXTQDnE3zM3qB6aT8qhcOIKTrrmPzIpHGsTltM3hr3cydfjXeErlt2wRHZWfAlZPzoJ5x62bF645yqMsmJ0AJ0HMmQAOZaoGGdiDcuaOw93/215IO882PMzyAAg4mx12I7ZixYYNB2u4gDs6cxbBn9pv1al4i+TtppQVvGsYAdgW5A7COZ76sOjw/m9ryjbuJGvwoY4vhrhJZczSDK8/7MQfnRR0YH81s6MsAiGnMIJENIn1oHcSv6Syf+Yn+YtF7ChHiRylD3Mp+DA/SjC4KBmuEUuK4RQNEUnLTpFcigYYUwy1LYUwwoGMtdpVzQE+Br1AV1WYsBc7EkASSZI2G/wAqs6+bOJcbd71xjcuEF3IGcaAsSAO1pQbth7YAMsPeaM0aQQo2j7oqJxfF5V7KZ5DTkuJoAByYiTrsO6sGfFjmXP8AaH50g4u3+v8AvCg+hMPetBFHWW9ABq4B0Hia82ItH+stn+2p+tfPgAMEK0HnmX86bZ01308aDfrvD8Nc95LTePZn5U7Z4Uq/0b3V8BcJA8laRWCjBkAmQIBkwTG8E93n41YcPZebXFO/ZDERMSsbig3EYe6Nrgb9u2PxSKYx126qHMqQdMyk8/1SPrWYW1df63FD/t3fyq/6NrcOdnvXbie6A+cQ25MNrsQJ8aB/G2esYLuu7a8hsIiNT3+NSsMjfaMActCT4sdvQV1RBJnVvwGw/jvpd27lXT3mOVJ1BYzBPeAAWPgpoE2sOANO8nX9Ykn50xiQBGm9TFbTmah4v+PjQU2OuLB1g668x5VbdHGPUJnYse12jrPaMax6elVeOsA+u09+v5VacFsG1aRAdh8yZ29fGgVxltu7SPPzo2uCgPil4AyxhQVzE8hmAJPoTRRa47ZvyuHvI9w6gA6gcztyFBYx/H+1JoT4jgmUnrXcAak53KxoOypeAd9xNRcD0qNlyrrduJlBCgh7m/c0bA9+wPdqBqaa61Zy5lzfdzCfhvT0A9x8a4UHdQNMKaIp10pop/GlBHxfuN5H56V6uYxez5kD5ivUBJxC9ktXH+6jN8FJ+lfJNt5AmfHtGvqDp7ier4bjH5jD3Y8yhA+ZFfLqtQWmBS1kuPcRmy5AAtwrLMTuSDyU8qWL+GOnV3rf6wvi5A78htrPxqMD+gb9a6n9xHn/ADBUro3wC7jLvV2gIUBndjCos841k6wOfxoE4thbdrYG0htYGYdglfA6n1q16C8DOLxADK3UW9XaYE7hJ5k93dO2lEDezNnusz4oQSSctrtQTrlJeBz1g68qK7uIw+AtIijqrQME7kk7sx+0ec+FBZ3cRhsOyKUAL9lcqSW5nQDWInyBPKsv9oBtJiybWmdZcKYytO4OsTG1TOkHTlQt6zaPWdYCvW5jOU/dgwogkSNwdROtADXSTJMmgs14gw2uXQf260zofbuDBguxL3JdWYbBwAo310GY/tVlnCsG1+9bsrvcYLPcN2PoAT6VtP8AJ8iokkhAFE7kARr8BQKB5fj9arBiesxTge5YVVOu9+4Azb/dt5R5u1O8Sx4sWnunXKOyvN3YwiDxZiB61D4FhTatKtwzdZmuXWne45LN5wTHkKC5Fz8aj4htNdoJJpFt9fWuO31oGlkkRl33O8abCKuAP4mqrAnO+b7unqf9B86m3cQFVm7gT8KAP6d8UCpcQHtMVWPD3j6aD41N9k+IRkuLntJeBOQzN1hAbVeabz5VnfFcebl13JmSfGrXoHj1TG2y4JWLkhQsmLbNrtpp8qDc+KYNLiduJH2to8Rr9az7EWkfEG2iKVJXM+Rj1qtBKqYlX7Rkg6jLtNE3AekFriOcWgerSA4YatmmFg6RoaDukfCDg7nO1ZNwkMsAupJYBXg5FQhRkAk6mgsbHH8ZhyURrWItJAAaA2UbQVO8Ryq84P07t3j1bWnS8ASbeZTManITE6ct+6ay7j/FjFpEYjq1BOUiUJjUEasp3/GmuD8VP8otXH3QyxBjMo3nu0BHrQbLZ6UYZtC5Q9zow321iKsrd1WEqQaFsFxVcQFyEMoOVlIGZDPMH+Nqh4PpWJY23ssC2odu3PjEACSQNDtQFuLHuDvcfWvVVcC4ucTdCsmUo87yCCBBUwJE5h6V2gvunl0LgbslgDkByqGMG4s9ltCImZ5TWI3ujdm8pe2+R2ZoXLCElgFUDb7QHZ2g6VrntT4yuGwttmUsHvKmUNlnsXH3BBjsjbwrKL/SWw91LgtOmRgYBDSAQYJLzuoM+FAMOuS1azDRnvEjnA6tNPGUatY9leDVME7KwYvdYlh3BVyAg6jQzHLMay6/aRktKWudhWBPV7lnZyQJ/WHOtH9mGIVcPdtWutukXM7DIi5AygDV3A1ynmTodqAnLHOVB1KmAddjMn4qKh41S6mLXWFdGtygIBG65xBnzFdu48Ldui4hEJa00MSbp1KsR/tVhgnNwFipVIPaYxI7xz9aDN+kHQW3ZtnE3byWUcgiy6y4LCSilCczAzoBEbmBNAzYOSerZWA8crR4hok+CzRP02xa4nEsy3zcCHLbTQolsBSCpEA5mzSNToNdgGML0SuXEW4tywLTBz/SA3BlDE5k05Jpr3UE/oLgbVq+Lz3ram2jFVd1TM7DIFE84Zt/lRzh+N2cSJskkr76kQyk7TyOx1BIoD4z0Fv21s3FPWB+qXIxUMGcDQEGCsk66EDfaamdBwyWrtsyHN5lJ+4EVAfUEnTxmgvv6e/mOtqwWCfrX4h3/sAlB4l+4VNLgMmu+bz90n6Uh4VDlAAAAAjYd3yqM3av2x91bj+Wi29/+4eVBLywSNd/lA3pGIPZM9x+HdXnbXxJn+PlUvhlsNetg7SWPiFloj0FAjh1xDbBRlYHtZlIIJOkSN+Q9Kp+nHFOpwzAe8/YB7p1PyFEnSu2Qhu2YS/Eq2XR42W6PtL8xyIrIuk3SA4sWyUyZQZUGRmJ1K+EAUFDmqbwLFdXeDa6LdAjva2yA+UtVr0d6KHE2Wu9bbthWKxcbKCFUMxmDtmXSO+oVu2LbBlgiSFaNGyxrHPcHXvHlQX3Belt3B2WtYVLaZjJusoa4dImNs3OTmGsAACqTifFr19s1249xjzdifgNlHgIFR779wgcgJ+pmo2b8aBwXIIMDcSeeUypHwNPcJ1uW1YwCxQnuzDL9ajNbLAgefwriOVYnuYH6/UUBhfxFzh2LyTnTlB1dPusJ0deX5EUZdHuj9kZrqw9q4iKEe3MFQO1Le9IjlzNN9JOEW8XYLBV6xrYa3cgZgYzqM28E/jQ50B4y/VFLmKXDqrHIHCkMTE6ONgZmGGp+AaT0f4dbt3x1aKk6nKIBiY0HrXKkdFczXMzXEu9nR0XKpHgMzfGa9QDvtydTawqMbYl7j9t8vuqF01E/wBJ86yZcLb/AOSfK8v1NHP/AMQV6cRhE+7auN++6gf5ZrKgaC9PDAf6s+j2z9DR57JrfVXryZWGdFOpBEox2gDk5+FZPU3hfEHw9xbto5XTUEeRBB7wQSPWg3/imNw2FzXLhCk6kljrAjaY2FAHSXjGO4ipTC2nTCnQsSqG6P7RByeA3591XnBej63FXEYqcRfYBpYzbSYIFtGMGPvEEzMaVd3bCH3g3kQTHkRJHxigxXF8Hv4f+mQqGGhlSDHKVJE67VXPbZmiZJgAaT4CJo19pGFKsjoxa2OywzklGO0r9kHv50CLdMzpoZ1AO3fQWODw2UgmPRknfXZ52o/6LWgLQKjKDmOuupYiT6AUAf8AFiv9Xakc8kePI1p3BkK2lkQYWYmJCiQJ8ZoF8TYi23mNvMVzDf0jt3Iq/Ekn8BSOOtFhv7PzYU/w9JVj3sB8ACfmTQcxNsFdeRBB2II5jTzpvo613rcwymEeOy250ExO+oHiQKb4vdkhFPiT+FQOKm6tphZbLcywpBIPiAVIIMbHvoLf2j8ZfD20gDM6KCD9klWmPKD8qx603hJ5f7U9jsbduGLzuxXTtsxI1212prC25YdoKObQTHoNfD1oNn9mmAt/yBWfq3F57hFtsoiDkYdrcxbJ8BWV8XsdXcezbuK9tHY22DK5IaAMzoSJhRPj6UX8W4elnhIFrEJfJa295QUJt3NZa3Go0bIZmQBsJBBUM699AySw3FeB+dO3KYDUFnwRl63tpnBBGTMVkHftD3fPlXOI4dFNztCZMKDsBlgZtjBgehpjhVzLcBkQdD2gI7j4R+dWeO4EZzFtCCzHNMqYgqQvfGvjQaN0Fxwv4G1BlrQ6thzGWMp9VK0zhujdnEPeW/ZACOerIYgnMczN2TqTmVv7UcqzLDcQfCsTZuFTpoJMkTBkqBzogwPtKxKault+8kEE7dxjkOVBr/QfhiWA1u3OVZiYnU5jsBzJr1Suhd43LPWkQXCsR3ZgDFeoMk9trh+JAH7Fi2Oe5Z25A/eFAZt2xvmH9n/86NPaewfieJJdNCiwbiT2baToTI1mhlMGG90gxvlYNHnB0oIaYZG2YeUwfgwA+dP4HhbtdRACczKhIBkB2CkkHUaE1y7w87jWrToZmbG4e3r78+WQF28gQv5zQbWFAUAaACB5DaoF5zrVg/d3mqrjD5bN1u7KB6kD60Ar03sC5YusyzkQsraSraEQeQnfwmsrFbdxPCG5g8Wo3Nm4B5hDHzFYipoH8Gme4i75mVfiQK2lEhfh89T+NZR0Sw+fGWVj7RY+SKW+lazeuQPnQVvSb/6ZvErJ7hmGtS+GKEsKdR7z+JDMzAnxIIqv6RYjLh2YicpUwOeVg30irfLFtc2+VQfMAflQVWXtSfeY7HuH+9cupLcv40FOq0tM8t48T/pXUWTy0A5etAG+0C2oNsgDMZluZUDY9+9VnRcQzPmKwADoNQWBiSR90VN9oN2byL3KT8TA/Ch6zdIWOR1oNG/9Qv1Rnq3SHm2TroDGae8ctZ2oEXamluluddmgmcMwfXX7VntfpLiIcsZoJAJEkDQSfSta6TdB+Fiw111/kwQa3LbRHdKGVYnyk0LeyPg3WX2xLDs2ZVPG641Poh/v1Te1HpIcTimtI02LPZAB7L3BOZzyME5R5HvoAtWMCYnnpU/C4qEIyWzHeu8kGCQde+q6adtt2T5j60E3+VoRDWhHgxEeUzXB1J0/SLPJYb/EBUNRVzhOj94Paa4oRWuWh2iJIdhGgkiRsDE6xMEgPo/opay2FHdA+AivVK4GsWVr1B83dLcHcvcQxj6AHEXQCx3CuUBEa7KKrDwdhBDLO+5ERz2ogx3FAbjkZjmZjGaB2iSdBEb1Ht4wcwfiGX1B/Ogg2cVdtCLwJT/3B2ip5E9/rr+FHvQTBBr/AFzBc62tGX3HW4YDqeeisPiN9hoW5EqRPKD2W8NdjrsdDRv7N8LlsXCAQpuGEnsqQBmyA+6CxnLyM0BSu/8AHPWhvpzdy4O9G5NuPPrFoltaz4mhD2imMO3iyf4poLrg3bspz62yW9HjT+8a+frQgAHcCK3noGxewjEaLbS0PNZLf+NYbi1i447nYfBiKAp9nFicQ78ktkerkAfJWo76zsT660M+zzD5cPcuR77kDytr+bH4UQWHmyPERQDvG8ZmtDnmdEnvLNRriyI7v9qy+1i+suYS1v8Ap1ZvS4AJ+daRi3kKvM/lQRLlwAgA8hGm8inbQ15c/lUXEH+chZ91AT5n/wDkVMs6CdP4PKgzLpu84th91VX8W/8AKqUmp/SZ5xV4/rx+6Av0qAF1iglWFhR8asOB8JfFX0sWyAzkyxEhFAlmIG8DlzMDSoLmrXov0hbA3jdVBcJRkykxuVMzH6tBqfHxa4Vwt7dliHKm3bYkZ3u3NDc8SJLabBawxwAsUR9Mek7Y5kYqUW2HyqTzdpJ9FCD0PfQ3c2oGTS+Xr9P9a4RXWGg8z9KDqPB008aJ+iNlruKszOVXDhRyI1Nx+8kxqfAULL40b9Bh/PrNoboHuXfG5kKhT4IHyx94ue6g+heHLFtR4V6ncOsKB4CvUHybiFyntNmbYhYhT3FtifACPGuYe5B2P4z8ADzFE/RboZcxQzggQVHvAEacpn8Ne8UnpJ0Xv4HK9zKbbGASBo28OomdpkGDHLagatGFzjVDow/jQMNSDzg9zAa10dw/V4S1OpyZyY3L9rXx1FZPwDDsz9UB2LjrbMGRnMaj01nmCfGtnxzqq5AROnZkTlHhvGkUHsGnZFCftKtTaQd7r9T9KNcJa0A586Dvaecq2BG5cz4gD6E0En2dvNhxyW8QPLJbrEuLLF+//wBa7/mNWzeyl81i9/1v/BKx3iVktirtv7TYi4n9prpX8TQab0dw3V4G0I1NvMe8G4DcM/vR6V7hl2cOp/Vn5VcYi2MhAGgBA+BFDnC7n8yX/pifILrQA3RpJx1gf8wfKT9K1gt+kY6wogc9ayzoZ2sfhz+uxjwCOa1fDDUnl/rQUeGlr1+4T9rIJ5BABA9Z+dWtoaGqyy/6JSNM/aiNy7FyfiTVjeuZLLMeSsfgP9KDG8fczXbjd7sfixNds+9UcGpOHGpoHGOvgKTS4pAoE3j2aavcqcu7U1f3oEUu6pAE8xPzI+lIrrOTuSeW9A9w9QbizsDJ8lGYj4CjL2R2i+OZzqRbM+bupJ/umg/hol470uf5T1oXsQw83rzf9Nf8ZP0oN5UaV6u16gwfAYk2WCpcZnlCgBjLDZoIkAhlgE66QdImmfaH0jN+yqnLOYR5pmBnWOY18aGsTjLlk9khiNAYYEjUdkCIXf4/Cmv4hrrS2rRsNgO4DuoJmAvspLqxVgJBB1mCOywMg+VHvRHhn8txCviWe6tgllV3Z1zAKq6MT3sfErQJhcPEDyZvIGRPdJ5d01r/ALOOHm3bct7zZZHcdWg+Paj0oJfT3HW7GFYlULN2LYIHvEHUeQk+lYNfxjkntsdebH86PfazxfPiBaB7NpZ/7j/kuX4ms8ERQXfB+l+LwqFLFwIGbMeyGJMR9uR3cq70eLX+I2nuQWe6bjkAAFhNwmBoNRVLZvMhDIWVhsykgjyI2rRuj3DFGIR+szsqmSVhpbsycyBuZ5mgLLw5d8n5gfWg1sQE4czE7C5aA/X6xrY/CaMRqzHuyqPQyT8SfhWXcdxoGayfdTE3GKjcoYb5lmoFez20DjQdexbuvt4C3/8AcrTz2bTHUQpPwBNBns+wtvrnuIjgdSR2wOdy2RBDH7vcKNsc0Wm8iPj2frQUWLgXLaDYAAen+1O9KbuTB3jzNsj97s/WmrCZ8UZ2QRMaF4EgeQI+NR/aHejCMv3mtj5yf8NBlqb1MEDaI8Ke6PcKu4i8tuwjO8M2VWCnKBqZYgDcc+dFGJ6C4jOs2cT2suZiudVJMGSoJIEzPhvQBty5XRWt2fZdhApzPfYx99RB7wAtZwOj184i/h7SG49mTAiSkgAxz0ZTp30FRc5eYpD+9rtpPlUjGYa5abLdR0ZTqrqVI9DrUO42poLbA4WwdXF5wOSOFnwP6NvlFJvPhxINi4rGdOthUB90BSmYmI1LanlTuCa0ba57YflrduA6f3flVvw3o2+IXNYwlpx2iP55DEAmBlzggjbYTpQDGEvi3dVxJVWBjmVnUeokVr/sZ4cbTXgdf0pAP3lCKVYeBBn1rKuP8LuYe4Bds9SWXME6wXNJIJzBjzB0NbP7GCWwqM3LMB+yrFVB74CgeQFBpder1eoPnjE3UJBu4dlcGc9grlYjmbZ90nmQR5Cq6/YQsxs2Tbzc7jBo5kKi7/2mNWN7iIbUqD4i6gB+NMnFaEqEXnIIdu7Qjs+sgigc4XgQpzNrlh4O7MfdZvDmO+O7fSehl3Nh3ucmdoPgAq/iDWX4W29x+rzZc57QJBYjcs5O4Gu2k95OuzcO4UuGw62VkhREndiTLMfEkkxQYT0rw1y6cRiwJtLiDaZu4/ZnwjKPNloYogxPGr1nrsOHYWma4Ht6ZWkkNIPl8hVC8cqDlaD7NC7JfdmYwbYUFiQMuZmidveX4Vnta10BwAXBpoZuZncj9YwPXKq0F9aTces95Ov40C2uCDEY7E25g3ZQPElCWXMwBOpy+I3NH1xcrA7CIPeNf9TWcYPpH1GPuXlQPD3coYkCWOXNp4D50GgcN6PNhSSzlwwCgQBGUz3T8ztTuOWbcaySn+YtROE9MBiwxNrJ1WXZs+Yvm0AyiIyfOlYrjaqsrbulhlgG2yj3gD2svKZoEWLYW/kB1VGZ/wBq6y5flbb5UP8ATXEW+st27rKBLPBZVkqoUDtkA6uau+jrKWds2ZnOZid52iOQAgAd1W/R5rRfEF3tlmuBchZc2VBp2SZ95m+FBn2AxItnNZYo3JrYtlo5iVuEx6Va/wDqfFqDlxTg8jdtXYnvP6OPnWgYjgOGue9h7DeJtIfnFVz9DsFywtpT3opQ/FIoJvRviHX4a3cLKzEZXKzlzr2WiQDEg1RcGw4/4xi2A/qLU+Odv/10QcI4clgFLYYKTmhnZtdBoXJIG2lcwuBVcVdugHM1u2pPLKrXCPWWPyoAP2x4EZbd/Nrpay94lnBB+PyrP8BwS9cGYIQDESrHNPMQNvHxrX+lnRv+XkKbrW1tbQoMsw1mSNhH71Vv/olkRVV0bKANUAmNNSyuRQU1/iWFFhcPc4UxZFC9ZaEfpI1cOQDM6kGdZBqjXiQsZlt2HTNB/SYgSNOQUDTnufOrriPQbEM5YdqeSi2R5DOy1WXuheK+4RHIofl1TsPhQUvF+KtfC9Z1YKyAV6xjB5S7H8fhW4eyPDhcFajYpP7xLfWsYv8ARXEgH9F8rq/5iCa3z2fYXq8JaT7tu2vqqgH8KAnr1er1Bni9GsPHas2WPetpUnx7NRr3Q/Ct/VlZEdm5cGkzp2tKIsaeqbK5+AJpj+WIftD1BFAI3uhtjDg3rS3C8EQbjOGzCIIafDXwonwvSaxbtrbxN4ZgADd0yM0cmXSfDwqSL6nYr+99KWwDDWCDyOooMr4v0Zwt7Fn+cqi3XdwZXmS0AkxMkaePKqjF9FsKucJiL7lTlk4fLaL7R15bIfISdDpWxWuFWVfOtm0r/eW2ob4gU9dwyspVgMp0I209KDB+J8FXDxnlg0Q4nLqAeYG23Oo+F4rdssGsXHQ/q7EfrDY+RBrXLns/wZJIR1kyQt54nvysSvypo+zPARmfrQP+qFA8SQBQAuM6d3bqBWULcH2l90n72XcHw1oUvi4O0VeG1zFT2p1mSNZ762W30AwItl1DwJUdpWkZssyymZmZpeK9nWFIRWu4tl0RVN8lUEaBVIgDTagzv2fce6jEFbhAt3VgkmArJLKZ8iw9RRjf6YW57KNcURDZ1HOdoMesVNu+zjCWQHQXCQyAlrgMqWWcysMkelQOM9ArJbrEe5ba4y5QBbydplByqqiRBmAaCZgOPYZ87hltlRLhwFYa+HvA+BrLuI8SW5duOJyu7sJ3gsSKLuknQUottMKt67cbNKsyAqI0eSBAkEb86psP7OeINvaRPF7qCZ00yk94oKe1xJk9x2X9liPwqxsdLsWnu4m76uW+TTVvhvZVimQs93DqIkQ1xp8+wI+de/8AlbiAQDfw+q5hGcmNOWUd9Bc+z/pjiL2LW1ibym2VMFlRSXJVUAZQJJJiOdalesEBiBJjl4VlXAejeJwBuXbbWhdRJNw5mVrZBLQsb9g6GOXfRbw7pAMJgOtu2nJ1chXlmNxvebOeyZbYSABp3UA03tGFm5ctthycrsM3WZSYOXVSmmgHOpNr2mYY+9ZvL5FG+orJ+IXma49wggPcdpMkdpi0Zo1iai9efCg3Gx08wLb3HT9q234rNWNjpDg393E2deTOFPwaK+fhepQv0H0jbKsJVlYd4II+VXnRtYsjxr5h4E2bE2ANzdtjx94T8pr6m4OsWl8qCbXq9XqBq7h1b3lBqO/CrR+yKm16gqn4BaPKmH6NW+RIq8r1AOt0cI924w9TSG4JeG1w+uv40S16gFW4diB3H0/Km7tu7EXLJcAgjLG411DGi6vUAXcxNyCDYcAsDuuihlMb+B+NIPEWiGtXB2g0ypjWT3abijYqO6kNYU7qPhQBZx+YENMFgYI1UBgY00OgpbYtHYTAVQRJIgzl2HLY0WPgLZ3UUxc4RaP2aAdt38zAgABVIBLKWJ5bHYfWu9Qx95zrpC6ACZgTJHL4VZ3+C2u4/GoF7hiDbMPWgZvxCq1suq7AFYOkdoNFNuxJBNokhMvvCCTlmNdtK5csxsz/AL1MNeYfaPrH5UCXwAYXFK3QroLcB1ARQpHY/eO9VVzotbOHGGPXMmbMGa4pNvfsocsnnodO0atP5e3gfSpFi8W7vSgH8F0IwiCGt9ce+82eByULooA8qszwexECzZy9wtLH4VakUgrQD9zojgm3wtkfsoF/wxVfd9nuCO1t1/Zuv/5E0YBa9loAvA9AMPZvW7yPdlGDBWKlSdteyDzrYsCsW18hQcw28x+NGtkdkeQoF16vV6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UFhQWGBcXFhUXFBgaFxUUFxcYFhgXFBgYHCggGB0lHBYXITEhJSkrLi4uGB8zODMsNygtLisBCgoKBQUFDgUFDisZExkrKysrKysrKysrKysrKysrKysrKysrKysrKysrKysrKysrKysrKysrKysrKysrKysrK//AABEIAPwAyAMBIgACEQEDEQH/xAAcAAABBQEBAQAAAAAAAAAAAAAGAgMEBQcBAAj/xABLEAACAQIEAgcFBAUKBQIHAAABAhEAAwQSITEFQQYTIlFhcYEHMpGhwUJSsdEjYnKS8BQkM0OCorKz4fEVY3ODwhZTCBc0w+Lj8v/EABQBAQAAAAAAAAAAAAAAAAAAAAD/xAAUEQEAAAAAAAAAAAAAAAAAAAAA/9oADAMBAAIRAxEAPwDca9Xq9QDXEmm4/n+GlMLSsSZZj3sfxpK0ChSqTXTQcpNdrlAoUqkClA0ChSheYbMw8iaRNcmgfXGXB9s/j+NP2+IXO8H0H0qk4jxW3ZKqZa4/u21jMRtJnRR4n0moV3pN1bKtxEEmCvW9uO8AqATPIkedAWf8TYcl+dKXi/en97/Sq5LyuoZCGVtQRzrlBbrxVeat8vzpxeJW+8j0P0qjrlAQrjUP2h+H404t9Tsy/EUOUk0BSDXqFQYpQxLjZm+JoCivUMDiV0fbPqAfpTi8ZuD7p8x+VAR16qBePNzVT5EivUF/XGNdprEmEbyP4UA09cUU4RXstAkCusKWorjUDZFcApZFcig4BXYpQFeig5FcilxSL7ZVJAJgEwNzHIUAfwu2zC7evWb637hJBa2QoGyhGExAgaxoKHsci4a6XxXbuMJVJLZVM6vsNYiBr40bL0pNsDrLTZSWUFcp0XLDakDK2YR46CdJCelfD2uMuIctlfXqyuW7lJ5A+emgNAVez/iXXpfKrlt9YCq8ldhmcL4e6fNj30VRVB0F4YLOG0RrfWXGcq7BmGioJIA5INI01ohigbNcpwiuRQJrhpRrkUCTSDS2pBoG2pBpbUhqBBr1dNeoDao/EDFtv43NSKicTPY8yPzoKQiuxSor0UClWkGoti+7XSDkAVQco3BbXU/a2iYHP0mEUDZrgFLK14LQcApUUrLXQKBBFeIpZ035VV4riB+ycvjz+e1AM9KLmIw7W7WH6u3bc3HR9Qwu5szIDMHMX0gHfwmhnHcbv3dXJD5gSQIYMsAARsQR8aveldzEg2nsM2jEEKCznNoTtoAoI0+8e6n+jfQ0lhicUz6HPkMaMCSAZ2kZSRvJg0EjoFxUqpwt6RcUsy5jrq0srTrMkkHnMd0meWhd7We811hM5VTnlWdQD46TVitxlGhIA9R8KC2IrkUzgMWLgOwdfeA+RHgakkUDZFJinCKTFAhhTbCnSKbagaYUhqdNIagYNepZFcoDWoHFm7IHj9P9an1X8UOq+v0oKwE934/lXpPd+P5U6BSL40j+IH8R60Ffg2UXrpM5iqAkjSFLx2gIHvCrAVB4ZrcvGNJUAjYgKNN+8n+Iqd1fdp5UHYrwFc186WpoPRXgKVFKighcSuZbZ8dPr+AqjU8zHf8AQVZ8cue6BPfp/GlVNoyref4R+dBO4QhN5SJ0DHTuAK6z43PlVjxi9lthBu2rfifiaZ6PoAzseSrr4Mzk/wCFfhTGOvSxY7sdB9PhQReoErI1WSO4DvjaeU+fjSHvnIpAksARJ74OtJxeJ6tCSJMTp38gPCovDsRmtI0bqv8AoJ8qCZwhsuKUEznRx4SMraDyBolIoSVit/Dsd84HoxC6DkINF7CgaIpJFOEUkigaNNGnyKQVoGiKaapDCmWFAyRXqXXqAwqo4li06zIXQPlBylhmgzrG9W9U/FMIjsc6K226g/PlQR7uIVdzJOyjVj5AfjUW5aa5JclF2yqdSJ1zMPwFVvD+EEXrzI7qgyC1Dk5WIzPoeXaWASRvoI1sBYvrobiMoHO3rt+qQKBXBMMqWiFkAvcOpJ3duZJNTSKouH8WvKFVsHey7i4jW3VgdZjMCJ7jU3/jln7Ze2f10YfOCPnQT4pYWmMPi7b+46N+ywP4VKVaBOWuwaWBXTQDnE3zM3qB6aT8qhcOIKTrrmPzIpHGsTltM3hr3cydfjXeErlt2wRHZWfAlZPzoJ5x62bF645yqMsmJ0AJ0HMmQAOZaoGGdiDcuaOw93/215IO882PMzyAAg4mx12I7ZixYYNB2u4gDs6cxbBn9pv1al4i+TtppQVvGsYAdgW5A7COZ76sOjw/m9ryjbuJGvwoY4vhrhJZczSDK8/7MQfnRR0YH81s6MsAiGnMIJENIn1oHcSv6Syf+Yn+YtF7ChHiRylD3Mp+DA/SjC4KBmuEUuK4RQNEUnLTpFcigYYUwy1LYUwwoGMtdpVzQE+Br1AV1WYsBc7EkASSZI2G/wAqs6+bOJcbd71xjcuEF3IGcaAsSAO1pQbth7YAMsPeaM0aQQo2j7oqJxfF5V7KZ5DTkuJoAByYiTrsO6sGfFjmXP8AaH50g4u3+v8AvCg+hMPetBFHWW9ABq4B0Hia82ItH+stn+2p+tfPgAMEK0HnmX86bZ01308aDfrvD8Nc95LTePZn5U7Z4Uq/0b3V8BcJA8laRWCjBkAmQIBkwTG8E93n41YcPZebXFO/ZDERMSsbig3EYe6Nrgb9u2PxSKYx126qHMqQdMyk8/1SPrWYW1df63FD/t3fyq/6NrcOdnvXbie6A+cQ25MNrsQJ8aB/G2esYLuu7a8hsIiNT3+NSsMjfaMActCT4sdvQV1RBJnVvwGw/jvpd27lXT3mOVJ1BYzBPeAAWPgpoE2sOANO8nX9Ykn50xiQBGm9TFbTmah4v+PjQU2OuLB1g668x5VbdHGPUJnYse12jrPaMax6elVeOsA+u09+v5VacFsG1aRAdh8yZ29fGgVxltu7SPPzo2uCgPil4AyxhQVzE8hmAJPoTRRa47ZvyuHvI9w6gA6gcztyFBYx/H+1JoT4jgmUnrXcAak53KxoOypeAd9xNRcD0qNlyrrduJlBCgh7m/c0bA9+wPdqBqaa61Zy5lzfdzCfhvT0A9x8a4UHdQNMKaIp10pop/GlBHxfuN5H56V6uYxez5kD5ivUBJxC9ktXH+6jN8FJ+lfJNt5AmfHtGvqDp7ier4bjH5jD3Y8yhA+ZFfLqtQWmBS1kuPcRmy5AAtwrLMTuSDyU8qWL+GOnV3rf6wvi5A78htrPxqMD+gb9a6n9xHn/ADBUro3wC7jLvV2gIUBndjCos841k6wOfxoE4thbdrYG0htYGYdglfA6n1q16C8DOLxADK3UW9XaYE7hJ5k93dO2lEDezNnusz4oQSSctrtQTrlJeBz1g68qK7uIw+AtIijqrQME7kk7sx+0ec+FBZ3cRhsOyKUAL9lcqSW5nQDWInyBPKsv9oBtJiybWmdZcKYytO4OsTG1TOkHTlQt6zaPWdYCvW5jOU/dgwogkSNwdROtADXSTJMmgs14gw2uXQf260zofbuDBguxL3JdWYbBwAo310GY/tVlnCsG1+9bsrvcYLPcN2PoAT6VtP8AJ8iokkhAFE7kARr8BQKB5fj9arBiesxTge5YVVOu9+4Azb/dt5R5u1O8Sx4sWnunXKOyvN3YwiDxZiB61D4FhTatKtwzdZmuXWne45LN5wTHkKC5Fz8aj4htNdoJJpFt9fWuO31oGlkkRl33O8abCKuAP4mqrAnO+b7unqf9B86m3cQFVm7gT8KAP6d8UCpcQHtMVWPD3j6aD41N9k+IRkuLntJeBOQzN1hAbVeabz5VnfFcebl13JmSfGrXoHj1TG2y4JWLkhQsmLbNrtpp8qDc+KYNLiduJH2to8Rr9az7EWkfEG2iKVJXM+Rj1qtBKqYlX7Rkg6jLtNE3AekFriOcWgerSA4YatmmFg6RoaDukfCDg7nO1ZNwkMsAupJYBXg5FQhRkAk6mgsbHH8ZhyURrWItJAAaA2UbQVO8Ryq84P07t3j1bWnS8ASbeZTManITE6ct+6ay7j/FjFpEYjq1BOUiUJjUEasp3/GmuD8VP8otXH3QyxBjMo3nu0BHrQbLZ6UYZtC5Q9zow321iKsrd1WEqQaFsFxVcQFyEMoOVlIGZDPMH+Nqh4PpWJY23ssC2odu3PjEACSQNDtQFuLHuDvcfWvVVcC4ucTdCsmUo87yCCBBUwJE5h6V2gvunl0LgbslgDkByqGMG4s9ltCImZ5TWI3ujdm8pe2+R2ZoXLCElgFUDb7QHZ2g6VrntT4yuGwttmUsHvKmUNlnsXH3BBjsjbwrKL/SWw91LgtOmRgYBDSAQYJLzuoM+FAMOuS1azDRnvEjnA6tNPGUatY9leDVME7KwYvdYlh3BVyAg6jQzHLMay6/aRktKWudhWBPV7lnZyQJ/WHOtH9mGIVcPdtWutukXM7DIi5AygDV3A1ynmTodqAnLHOVB1KmAddjMn4qKh41S6mLXWFdGtygIBG65xBnzFdu48Ldui4hEJa00MSbp1KsR/tVhgnNwFipVIPaYxI7xz9aDN+kHQW3ZtnE3byWUcgiy6y4LCSilCczAzoBEbmBNAzYOSerZWA8crR4hok+CzRP02xa4nEsy3zcCHLbTQolsBSCpEA5mzSNToNdgGML0SuXEW4tywLTBz/SA3BlDE5k05Jpr3UE/oLgbVq+Lz3ram2jFVd1TM7DIFE84Zt/lRzh+N2cSJskkr76kQyk7TyOx1BIoD4z0Fv21s3FPWB+qXIxUMGcDQEGCsk66EDfaamdBwyWrtsyHN5lJ+4EVAfUEnTxmgvv6e/mOtqwWCfrX4h3/sAlB4l+4VNLgMmu+bz90n6Uh4VDlAAAAAjYd3yqM3av2x91bj+Wi29/+4eVBLywSNd/lA3pGIPZM9x+HdXnbXxJn+PlUvhlsNetg7SWPiFloj0FAjh1xDbBRlYHtZlIIJOkSN+Q9Kp+nHFOpwzAe8/YB7p1PyFEnSu2Qhu2YS/Eq2XR42W6PtL8xyIrIuk3SA4sWyUyZQZUGRmJ1K+EAUFDmqbwLFdXeDa6LdAjva2yA+UtVr0d6KHE2Wu9bbthWKxcbKCFUMxmDtmXSO+oVu2LbBlgiSFaNGyxrHPcHXvHlQX3Belt3B2WtYVLaZjJusoa4dImNs3OTmGsAACqTifFr19s1249xjzdifgNlHgIFR779wgcgJ+pmo2b8aBwXIIMDcSeeUypHwNPcJ1uW1YwCxQnuzDL9ajNbLAgefwriOVYnuYH6/UUBhfxFzh2LyTnTlB1dPusJ0deX5EUZdHuj9kZrqw9q4iKEe3MFQO1Le9IjlzNN9JOEW8XYLBV6xrYa3cgZgYzqM28E/jQ50B4y/VFLmKXDqrHIHCkMTE6ONgZmGGp+AaT0f4dbt3x1aKk6nKIBiY0HrXKkdFczXMzXEu9nR0XKpHgMzfGa9QDvtydTawqMbYl7j9t8vuqF01E/wBJ86yZcLb/AOSfK8v1NHP/AMQV6cRhE+7auN++6gf5ZrKgaC9PDAf6s+j2z9DR57JrfVXryZWGdFOpBEox2gDk5+FZPU3hfEHw9xbto5XTUEeRBB7wQSPWg3/imNw2FzXLhCk6kljrAjaY2FAHSXjGO4ipTC2nTCnQsSqG6P7RByeA3591XnBej63FXEYqcRfYBpYzbSYIFtGMGPvEEzMaVd3bCH3g3kQTHkRJHxigxXF8Hv4f+mQqGGhlSDHKVJE67VXPbZmiZJgAaT4CJo19pGFKsjoxa2OywzklGO0r9kHv50CLdMzpoZ1AO3fQWODw2UgmPRknfXZ52o/6LWgLQKjKDmOuupYiT6AUAf8AFiv9Xakc8kePI1p3BkK2lkQYWYmJCiQJ8ZoF8TYi23mNvMVzDf0jt3Iq/Ekn8BSOOtFhv7PzYU/w9JVj3sB8ACfmTQcxNsFdeRBB2II5jTzpvo613rcwymEeOy250ExO+oHiQKb4vdkhFPiT+FQOKm6tphZbLcywpBIPiAVIIMbHvoLf2j8ZfD20gDM6KCD9klWmPKD8qx603hJ5f7U9jsbduGLzuxXTtsxI1212prC25YdoKObQTHoNfD1oNn9mmAt/yBWfq3F57hFtsoiDkYdrcxbJ8BWV8XsdXcezbuK9tHY22DK5IaAMzoSJhRPj6UX8W4elnhIFrEJfJa295QUJt3NZa3Go0bIZmQBsJBBUM699AySw3FeB+dO3KYDUFnwRl63tpnBBGTMVkHftD3fPlXOI4dFNztCZMKDsBlgZtjBgehpjhVzLcBkQdD2gI7j4R+dWeO4EZzFtCCzHNMqYgqQvfGvjQaN0Fxwv4G1BlrQ6thzGWMp9VK0zhujdnEPeW/ZACOerIYgnMczN2TqTmVv7UcqzLDcQfCsTZuFTpoJMkTBkqBzogwPtKxKault+8kEE7dxjkOVBr/QfhiWA1u3OVZiYnU5jsBzJr1Suhd43LPWkQXCsR3ZgDFeoMk9trh+JAH7Fi2Oe5Z25A/eFAZt2xvmH9n/86NPaewfieJJdNCiwbiT2baToTI1mhlMGG90gxvlYNHnB0oIaYZG2YeUwfgwA+dP4HhbtdRACczKhIBkB2CkkHUaE1y7w87jWrToZmbG4e3r78+WQF28gQv5zQbWFAUAaACB5DaoF5zrVg/d3mqrjD5bN1u7KB6kD60Ar03sC5YusyzkQsraSraEQeQnfwmsrFbdxPCG5g8Wo3Nm4B5hDHzFYipoH8Gme4i75mVfiQK2lEhfh89T+NZR0Sw+fGWVj7RY+SKW+lazeuQPnQVvSb/6ZvErJ7hmGtS+GKEsKdR7z+JDMzAnxIIqv6RYjLh2YicpUwOeVg30irfLFtc2+VQfMAflQVWXtSfeY7HuH+9cupLcv40FOq0tM8t48T/pXUWTy0A5etAG+0C2oNsgDMZluZUDY9+9VnRcQzPmKwADoNQWBiSR90VN9oN2byL3KT8TA/Ch6zdIWOR1oNG/9Qv1Rnq3SHm2TroDGae8ctZ2oEXamluluddmgmcMwfXX7VntfpLiIcsZoJAJEkDQSfSta6TdB+Fiw111/kwQa3LbRHdKGVYnyk0LeyPg3WX2xLDs2ZVPG641Poh/v1Te1HpIcTimtI02LPZAB7L3BOZzyME5R5HvoAtWMCYnnpU/C4qEIyWzHeu8kGCQde+q6adtt2T5j60E3+VoRDWhHgxEeUzXB1J0/SLPJYb/EBUNRVzhOj94Paa4oRWuWh2iJIdhGgkiRsDE6xMEgPo/opay2FHdA+AivVK4GsWVr1B83dLcHcvcQxj6AHEXQCx3CuUBEa7KKrDwdhBDLO+5ERz2ogx3FAbjkZjmZjGaB2iSdBEb1Ht4wcwfiGX1B/Ogg2cVdtCLwJT/3B2ip5E9/rr+FHvQTBBr/AFzBc62tGX3HW4YDqeeisPiN9hoW5EqRPKD2W8NdjrsdDRv7N8LlsXCAQpuGEnsqQBmyA+6CxnLyM0BSu/8AHPWhvpzdy4O9G5NuPPrFoltaz4mhD2imMO3iyf4poLrg3bspz62yW9HjT+8a+frQgAHcCK3noGxewjEaLbS0PNZLf+NYbi1i447nYfBiKAp9nFicQ78ktkerkAfJWo76zsT660M+zzD5cPcuR77kDytr+bH4UQWHmyPERQDvG8ZmtDnmdEnvLNRriyI7v9qy+1i+suYS1v8Ap1ZvS4AJ+daRi3kKvM/lQRLlwAgA8hGm8inbQ15c/lUXEH+chZ91AT5n/wDkVMs6CdP4PKgzLpu84th91VX8W/8AKqUmp/SZ5xV4/rx+6Av0qAF1iglWFhR8asOB8JfFX0sWyAzkyxEhFAlmIG8DlzMDSoLmrXov0hbA3jdVBcJRkykxuVMzH6tBqfHxa4Vwt7dliHKm3bYkZ3u3NDc8SJLabBawxwAsUR9Mek7Y5kYqUW2HyqTzdpJ9FCD0PfQ3c2oGTS+Xr9P9a4RXWGg8z9KDqPB008aJ+iNlruKszOVXDhRyI1Nx+8kxqfAULL40b9Bh/PrNoboHuXfG5kKhT4IHyx94ue6g+heHLFtR4V6ncOsKB4CvUHybiFyntNmbYhYhT3FtifACPGuYe5B2P4z8ADzFE/RboZcxQzggQVHvAEacpn8Ne8UnpJ0Xv4HK9zKbbGASBo28OomdpkGDHLagatGFzjVDow/jQMNSDzg9zAa10dw/V4S1OpyZyY3L9rXx1FZPwDDsz9UB2LjrbMGRnMaj01nmCfGtnxzqq5AROnZkTlHhvGkUHsGnZFCftKtTaQd7r9T9KNcJa0A586Dvaecq2BG5cz4gD6E0En2dvNhxyW8QPLJbrEuLLF+//wBa7/mNWzeyl81i9/1v/BKx3iVktirtv7TYi4n9prpX8TQab0dw3V4G0I1NvMe8G4DcM/vR6V7hl2cOp/Vn5VcYi2MhAGgBA+BFDnC7n8yX/pifILrQA3RpJx1gf8wfKT9K1gt+kY6wogc9ayzoZ2sfhz+uxjwCOa1fDDUnl/rQUeGlr1+4T9rIJ5BABA9Z+dWtoaGqyy/6JSNM/aiNy7FyfiTVjeuZLLMeSsfgP9KDG8fczXbjd7sfixNds+9UcGpOHGpoHGOvgKTS4pAoE3j2aavcqcu7U1f3oEUu6pAE8xPzI+lIrrOTuSeW9A9w9QbizsDJ8lGYj4CjL2R2i+OZzqRbM+bupJ/umg/hol470uf5T1oXsQw83rzf9Nf8ZP0oN5UaV6u16gwfAYk2WCpcZnlCgBjLDZoIkAhlgE66QdImmfaH0jN+yqnLOYR5pmBnWOY18aGsTjLlk9khiNAYYEjUdkCIXf4/Cmv4hrrS2rRsNgO4DuoJmAvspLqxVgJBB1mCOywMg+VHvRHhn8txCviWe6tgllV3Z1zAKq6MT3sfErQJhcPEDyZvIGRPdJ5d01r/ALOOHm3bct7zZZHcdWg+Paj0oJfT3HW7GFYlULN2LYIHvEHUeQk+lYNfxjkntsdebH86PfazxfPiBaB7NpZ/7j/kuX4ms8ERQXfB+l+LwqFLFwIGbMeyGJMR9uR3cq70eLX+I2nuQWe6bjkAAFhNwmBoNRVLZvMhDIWVhsykgjyI2rRuj3DFGIR+szsqmSVhpbsycyBuZ5mgLLw5d8n5gfWg1sQE4czE7C5aA/X6xrY/CaMRqzHuyqPQyT8SfhWXcdxoGayfdTE3GKjcoYb5lmoFez20DjQdexbuvt4C3/8AcrTz2bTHUQpPwBNBns+wtvrnuIjgdSR2wOdy2RBDH7vcKNsc0Wm8iPj2frQUWLgXLaDYAAen+1O9KbuTB3jzNsj97s/WmrCZ8UZ2QRMaF4EgeQI+NR/aHejCMv3mtj5yf8NBlqb1MEDaI8Ke6PcKu4i8tuwjO8M2VWCnKBqZYgDcc+dFGJ6C4jOs2cT2suZiudVJMGSoJIEzPhvQBty5XRWt2fZdhApzPfYx99RB7wAtZwOj184i/h7SG49mTAiSkgAxz0ZTp30FRc5eYpD+9rtpPlUjGYa5abLdR0ZTqrqVI9DrUO42poLbA4WwdXF5wOSOFnwP6NvlFJvPhxINi4rGdOthUB90BSmYmI1LanlTuCa0ba57YflrduA6f3flVvw3o2+IXNYwlpx2iP55DEAmBlzggjbYTpQDGEvi3dVxJVWBjmVnUeokVr/sZ4cbTXgdf0pAP3lCKVYeBBn1rKuP8LuYe4Bds9SWXME6wXNJIJzBjzB0NbP7GCWwqM3LMB+yrFVB74CgeQFBpder1eoPnjE3UJBu4dlcGc9grlYjmbZ90nmQR5Cq6/YQsxs2Tbzc7jBo5kKi7/2mNWN7iIbUqD4i6gB+NMnFaEqEXnIIdu7Qjs+sgigc4XgQpzNrlh4O7MfdZvDmO+O7fSehl3Nh3ucmdoPgAq/iDWX4W29x+rzZc57QJBYjcs5O4Gu2k95OuzcO4UuGw62VkhREndiTLMfEkkxQYT0rw1y6cRiwJtLiDaZu4/ZnwjKPNloYogxPGr1nrsOHYWma4Ht6ZWkkNIPl8hVC8cqDlaD7NC7JfdmYwbYUFiQMuZmidveX4Vnta10BwAXBpoZuZncj9YwPXKq0F9aTces95Ov40C2uCDEY7E25g3ZQPElCWXMwBOpy+I3NH1xcrA7CIPeNf9TWcYPpH1GPuXlQPD3coYkCWOXNp4D50GgcN6PNhSSzlwwCgQBGUz3T8ztTuOWbcaySn+YtROE9MBiwxNrJ1WXZs+Yvm0AyiIyfOlYrjaqsrbulhlgG2yj3gD2svKZoEWLYW/kB1VGZ/wBq6y5flbb5UP8ATXEW+st27rKBLPBZVkqoUDtkA6uau+jrKWds2ZnOZid52iOQAgAd1W/R5rRfEF3tlmuBchZc2VBp2SZ95m+FBn2AxItnNZYo3JrYtlo5iVuEx6Va/wDqfFqDlxTg8jdtXYnvP6OPnWgYjgOGue9h7DeJtIfnFVz9DsFywtpT3opQ/FIoJvRviHX4a3cLKzEZXKzlzr2WiQDEg1RcGw4/4xi2A/qLU+Odv/10QcI4clgFLYYKTmhnZtdBoXJIG2lcwuBVcVdugHM1u2pPLKrXCPWWPyoAP2x4EZbd/Nrpay94lnBB+PyrP8BwS9cGYIQDESrHNPMQNvHxrX+lnRv+XkKbrW1tbQoMsw1mSNhH71Vv/olkRVV0bKANUAmNNSyuRQU1/iWFFhcPc4UxZFC9ZaEfpI1cOQDM6kGdZBqjXiQsZlt2HTNB/SYgSNOQUDTnufOrriPQbEM5YdqeSi2R5DOy1WXuheK+4RHIofl1TsPhQUvF+KtfC9Z1YKyAV6xjB5S7H8fhW4eyPDhcFajYpP7xLfWsYv8ARXEgH9F8rq/5iCa3z2fYXq8JaT7tu2vqqgH8KAnr1er1Bni9GsPHas2WPetpUnx7NRr3Q/Ct/VlZEdm5cGkzp2tKIsaeqbK5+AJpj+WIftD1BFAI3uhtjDg3rS3C8EQbjOGzCIIafDXwonwvSaxbtrbxN4ZgADd0yM0cmXSfDwqSL6nYr+99KWwDDWCDyOooMr4v0Zwt7Fn+cqi3XdwZXmS0AkxMkaePKqjF9FsKucJiL7lTlk4fLaL7R15bIfISdDpWxWuFWVfOtm0r/eW2ob4gU9dwyspVgMp0I209KDB+J8FXDxnlg0Q4nLqAeYG23Oo+F4rdssGsXHQ/q7EfrDY+RBrXLns/wZJIR1kyQt54nvysSvypo+zPARmfrQP+qFA8SQBQAuM6d3bqBWULcH2l90n72XcHw1oUvi4O0VeG1zFT2p1mSNZ762W30AwItl1DwJUdpWkZssyymZmZpeK9nWFIRWu4tl0RVN8lUEaBVIgDTagzv2fce6jEFbhAt3VgkmArJLKZ8iw9RRjf6YW57KNcURDZ1HOdoMesVNu+zjCWQHQXCQyAlrgMqWWcysMkelQOM9ArJbrEe5ba4y5QBbydplByqqiRBmAaCZgOPYZ87hltlRLhwFYa+HvA+BrLuI8SW5duOJyu7sJ3gsSKLuknQUottMKt67cbNKsyAqI0eSBAkEb86psP7OeINvaRPF7qCZ00yk94oKe1xJk9x2X9liPwqxsdLsWnu4m76uW+TTVvhvZVimQs93DqIkQ1xp8+wI+de/8AlbiAQDfw+q5hGcmNOWUd9Bc+z/pjiL2LW1ibym2VMFlRSXJVUAZQJJJiOdalesEBiBJjl4VlXAejeJwBuXbbWhdRJNw5mVrZBLQsb9g6GOXfRbw7pAMJgOtu2nJ1chXlmNxvebOeyZbYSABp3UA03tGFm5ctthycrsM3WZSYOXVSmmgHOpNr2mYY+9ZvL5FG+orJ+IXma49wggPcdpMkdpi0Zo1iai9efCg3Gx08wLb3HT9q234rNWNjpDg393E2deTOFPwaK+fhepQv0H0jbKsJVlYd4II+VXnRtYsjxr5h4E2bE2ANzdtjx94T8pr6m4OsWl8qCbXq9XqBq7h1b3lBqO/CrR+yKm16gqn4BaPKmH6NW+RIq8r1AOt0cI924w9TSG4JeG1w+uv40S16gFW4diB3H0/Km7tu7EXLJcAgjLG411DGi6vUAXcxNyCDYcAsDuuihlMb+B+NIPEWiGtXB2g0ypjWT3abijYqO6kNYU7qPhQBZx+YENMFgYI1UBgY00OgpbYtHYTAVQRJIgzl2HLY0WPgLZ3UUxc4RaP2aAdt38zAgABVIBLKWJ5bHYfWu9Qx95zrpC6ACZgTJHL4VZ3+C2u4/GoF7hiDbMPWgZvxCq1suq7AFYOkdoNFNuxJBNokhMvvCCTlmNdtK5csxsz/AL1MNeYfaPrH5UCXwAYXFK3QroLcB1ARQpHY/eO9VVzotbOHGGPXMmbMGa4pNvfsocsnnodO0atP5e3gfSpFi8W7vSgH8F0IwiCGt9ce+82eByULooA8qszwexECzZy9wtLH4VakUgrQD9zojgm3wtkfsoF/wxVfd9nuCO1t1/Zuv/5E0YBa9loAvA9AMPZvW7yPdlGDBWKlSdteyDzrYsCsW18hQcw28x+NGtkdkeQoF16vV6g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UFhQWGBcXFhUXFBgaFxUUFxcYFhgXFBgYHCggGB0lHBYXITEhJSkrLi4uGB8zODMsNygtLisBCgoKBQUFDgUFDisZExkrKysrKysrKysrKysrKysrKysrKysrKysrKysrKysrKysrKysrKysrKysrKysrKysrK//AABEIAPwAyAMBIgACEQEDEQH/xAAcAAABBQEBAQAAAAAAAAAAAAAGAgMEBQcBAAj/xABLEAACAQIEAgcFBAUKBQIHAAABAhEAAwQSITEFQQYTIlFhcYEHMpGhwUJSsdEjYnKS8BQkM0OCorKz4fEVY3ODwhZTCBc0w+Lj8v/EABQBAQAAAAAAAAAAAAAAAAAAAAD/xAAUEQEAAAAAAAAAAAAAAAAAAAAA/9oADAMBAAIRAxEAPwDca9Xq9QDXEmm4/n+GlMLSsSZZj3sfxpK0ChSqTXTQcpNdrlAoUqkClA0ChSheYbMw8iaRNcmgfXGXB9s/j+NP2+IXO8H0H0qk4jxW3ZKqZa4/u21jMRtJnRR4n0moV3pN1bKtxEEmCvW9uO8AqATPIkedAWf8TYcl+dKXi/en97/Sq5LyuoZCGVtQRzrlBbrxVeat8vzpxeJW+8j0P0qjrlAQrjUP2h+H404t9Tsy/EUOUk0BSDXqFQYpQxLjZm+JoCivUMDiV0fbPqAfpTi8ZuD7p8x+VAR16qBePNzVT5EivUF/XGNdprEmEbyP4UA09cUU4RXstAkCusKWorjUDZFcApZFcig4BXYpQFeig5FcilxSL7ZVJAJgEwNzHIUAfwu2zC7evWb637hJBa2QoGyhGExAgaxoKHsci4a6XxXbuMJVJLZVM6vsNYiBr40bL0pNsDrLTZSWUFcp0XLDakDK2YR46CdJCelfD2uMuIctlfXqyuW7lJ5A+emgNAVez/iXXpfKrlt9YCq8ldhmcL4e6fNj30VRVB0F4YLOG0RrfWXGcq7BmGioJIA5INI01ohigbNcpwiuRQJrhpRrkUCTSDS2pBoG2pBpbUhqBBr1dNeoDao/EDFtv43NSKicTPY8yPzoKQiuxSor0UClWkGoti+7XSDkAVQco3BbXU/a2iYHP0mEUDZrgFLK14LQcApUUrLXQKBBFeIpZ035VV4riB+ycvjz+e1AM9KLmIw7W7WH6u3bc3HR9Qwu5szIDMHMX0gHfwmhnHcbv3dXJD5gSQIYMsAARsQR8aveldzEg2nsM2jEEKCznNoTtoAoI0+8e6n+jfQ0lhicUz6HPkMaMCSAZ2kZSRvJg0EjoFxUqpwt6RcUsy5jrq0srTrMkkHnMd0meWhd7We811hM5VTnlWdQD46TVitxlGhIA9R8KC2IrkUzgMWLgOwdfeA+RHgakkUDZFJinCKTFAhhTbCnSKbagaYUhqdNIagYNepZFcoDWoHFm7IHj9P9an1X8UOq+v0oKwE934/lXpPd+P5U6BSL40j+IH8R60Ffg2UXrpM5iqAkjSFLx2gIHvCrAVB4ZrcvGNJUAjYgKNN+8n+Iqd1fdp5UHYrwFc186WpoPRXgKVFKighcSuZbZ8dPr+AqjU8zHf8AQVZ8cue6BPfp/GlVNoyref4R+dBO4QhN5SJ0DHTuAK6z43PlVjxi9lthBu2rfifiaZ6PoAzseSrr4Mzk/wCFfhTGOvSxY7sdB9PhQReoErI1WSO4DvjaeU+fjSHvnIpAksARJ74OtJxeJ6tCSJMTp38gPCovDsRmtI0bqv8AoJ8qCZwhsuKUEznRx4SMraDyBolIoSVit/Dsd84HoxC6DkINF7CgaIpJFOEUkigaNNGnyKQVoGiKaapDCmWFAyRXqXXqAwqo4li06zIXQPlBylhmgzrG9W9U/FMIjsc6K226g/PlQR7uIVdzJOyjVj5AfjUW5aa5JclF2yqdSJ1zMPwFVvD+EEXrzI7qgyC1Dk5WIzPoeXaWASRvoI1sBYvrobiMoHO3rt+qQKBXBMMqWiFkAvcOpJ3duZJNTSKouH8WvKFVsHey7i4jW3VgdZjMCJ7jU3/jln7Ze2f10YfOCPnQT4pYWmMPi7b+46N+ywP4VKVaBOWuwaWBXTQDnE3zM3qB6aT8qhcOIKTrrmPzIpHGsTltM3hr3cydfjXeErlt2wRHZWfAlZPzoJ5x62bF645yqMsmJ0AJ0HMmQAOZaoGGdiDcuaOw93/215IO882PMzyAAg4mx12I7ZixYYNB2u4gDs6cxbBn9pv1al4i+TtppQVvGsYAdgW5A7COZ76sOjw/m9ryjbuJGvwoY4vhrhJZczSDK8/7MQfnRR0YH81s6MsAiGnMIJENIn1oHcSv6Syf+Yn+YtF7ChHiRylD3Mp+DA/SjC4KBmuEUuK4RQNEUnLTpFcigYYUwy1LYUwwoGMtdpVzQE+Br1AV1WYsBc7EkASSZI2G/wAqs6+bOJcbd71xjcuEF3IGcaAsSAO1pQbth7YAMsPeaM0aQQo2j7oqJxfF5V7KZ5DTkuJoAByYiTrsO6sGfFjmXP8AaH50g4u3+v8AvCg+hMPetBFHWW9ABq4B0Hia82ItH+stn+2p+tfPgAMEK0HnmX86bZ01308aDfrvD8Nc95LTePZn5U7Z4Uq/0b3V8BcJA8laRWCjBkAmQIBkwTG8E93n41YcPZebXFO/ZDERMSsbig3EYe6Nrgb9u2PxSKYx126qHMqQdMyk8/1SPrWYW1df63FD/t3fyq/6NrcOdnvXbie6A+cQ25MNrsQJ8aB/G2esYLuu7a8hsIiNT3+NSsMjfaMActCT4sdvQV1RBJnVvwGw/jvpd27lXT3mOVJ1BYzBPeAAWPgpoE2sOANO8nX9Ykn50xiQBGm9TFbTmah4v+PjQU2OuLB1g668x5VbdHGPUJnYse12jrPaMax6elVeOsA+u09+v5VacFsG1aRAdh8yZ29fGgVxltu7SPPzo2uCgPil4AyxhQVzE8hmAJPoTRRa47ZvyuHvI9w6gA6gcztyFBYx/H+1JoT4jgmUnrXcAak53KxoOypeAd9xNRcD0qNlyrrduJlBCgh7m/c0bA9+wPdqBqaa61Zy5lzfdzCfhvT0A9x8a4UHdQNMKaIp10pop/GlBHxfuN5H56V6uYxez5kD5ivUBJxC9ktXH+6jN8FJ+lfJNt5AmfHtGvqDp7ier4bjH5jD3Y8yhA+ZFfLqtQWmBS1kuPcRmy5AAtwrLMTuSDyU8qWL+GOnV3rf6wvi5A78htrPxqMD+gb9a6n9xHn/ADBUro3wC7jLvV2gIUBndjCos841k6wOfxoE4thbdrYG0htYGYdglfA6n1q16C8DOLxADK3UW9XaYE7hJ5k93dO2lEDezNnusz4oQSSctrtQTrlJeBz1g68qK7uIw+AtIijqrQME7kk7sx+0ec+FBZ3cRhsOyKUAL9lcqSW5nQDWInyBPKsv9oBtJiybWmdZcKYytO4OsTG1TOkHTlQt6zaPWdYCvW5jOU/dgwogkSNwdROtADXSTJMmgs14gw2uXQf260zofbuDBguxL3JdWYbBwAo310GY/tVlnCsG1+9bsrvcYLPcN2PoAT6VtP8AJ8iokkhAFE7kARr8BQKB5fj9arBiesxTge5YVVOu9+4Azb/dt5R5u1O8Sx4sWnunXKOyvN3YwiDxZiB61D4FhTatKtwzdZmuXWne45LN5wTHkKC5Fz8aj4htNdoJJpFt9fWuO31oGlkkRl33O8abCKuAP4mqrAnO+b7unqf9B86m3cQFVm7gT8KAP6d8UCpcQHtMVWPD3j6aD41N9k+IRkuLntJeBOQzN1hAbVeabz5VnfFcebl13JmSfGrXoHj1TG2y4JWLkhQsmLbNrtpp8qDc+KYNLiduJH2to8Rr9az7EWkfEG2iKVJXM+Rj1qtBKqYlX7Rkg6jLtNE3AekFriOcWgerSA4YatmmFg6RoaDukfCDg7nO1ZNwkMsAupJYBXg5FQhRkAk6mgsbHH8ZhyURrWItJAAaA2UbQVO8Ryq84P07t3j1bWnS8ASbeZTManITE6ct+6ay7j/FjFpEYjq1BOUiUJjUEasp3/GmuD8VP8otXH3QyxBjMo3nu0BHrQbLZ6UYZtC5Q9zow321iKsrd1WEqQaFsFxVcQFyEMoOVlIGZDPMH+Nqh4PpWJY23ssC2odu3PjEACSQNDtQFuLHuDvcfWvVVcC4ucTdCsmUo87yCCBBUwJE5h6V2gvunl0LgbslgDkByqGMG4s9ltCImZ5TWI3ujdm8pe2+R2ZoXLCElgFUDb7QHZ2g6VrntT4yuGwttmUsHvKmUNlnsXH3BBjsjbwrKL/SWw91LgtOmRgYBDSAQYJLzuoM+FAMOuS1azDRnvEjnA6tNPGUatY9leDVME7KwYvdYlh3BVyAg6jQzHLMay6/aRktKWudhWBPV7lnZyQJ/WHOtH9mGIVcPdtWutukXM7DIi5AygDV3A1ynmTodqAnLHOVB1KmAddjMn4qKh41S6mLXWFdGtygIBG65xBnzFdu48Ldui4hEJa00MSbp1KsR/tVhgnNwFipVIPaYxI7xz9aDN+kHQW3ZtnE3byWUcgiy6y4LCSilCczAzoBEbmBNAzYOSerZWA8crR4hok+CzRP02xa4nEsy3zcCHLbTQolsBSCpEA5mzSNToNdgGML0SuXEW4tywLTBz/SA3BlDE5k05Jpr3UE/oLgbVq+Lz3ram2jFVd1TM7DIFE84Zt/lRzh+N2cSJskkr76kQyk7TyOx1BIoD4z0Fv21s3FPWB+qXIxUMGcDQEGCsk66EDfaamdBwyWrtsyHN5lJ+4EVAfUEnTxmgvv6e/mOtqwWCfrX4h3/sAlB4l+4VNLgMmu+bz90n6Uh4VDlAAAAAjYd3yqM3av2x91bj+Wi29/+4eVBLywSNd/lA3pGIPZM9x+HdXnbXxJn+PlUvhlsNetg7SWPiFloj0FAjh1xDbBRlYHtZlIIJOkSN+Q9Kp+nHFOpwzAe8/YB7p1PyFEnSu2Qhu2YS/Eq2XR42W6PtL8xyIrIuk3SA4sWyUyZQZUGRmJ1K+EAUFDmqbwLFdXeDa6LdAjva2yA+UtVr0d6KHE2Wu9bbthWKxcbKCFUMxmDtmXSO+oVu2LbBlgiSFaNGyxrHPcHXvHlQX3Belt3B2WtYVLaZjJusoa4dImNs3OTmGsAACqTifFr19s1249xjzdifgNlHgIFR779wgcgJ+pmo2b8aBwXIIMDcSeeUypHwNPcJ1uW1YwCxQnuzDL9ajNbLAgefwriOVYnuYH6/UUBhfxFzh2LyTnTlB1dPusJ0deX5EUZdHuj9kZrqw9q4iKEe3MFQO1Le9IjlzNN9JOEW8XYLBV6xrYa3cgZgYzqM28E/jQ50B4y/VFLmKXDqrHIHCkMTE6ONgZmGGp+AaT0f4dbt3x1aKk6nKIBiY0HrXKkdFczXMzXEu9nR0XKpHgMzfGa9QDvtydTawqMbYl7j9t8vuqF01E/wBJ86yZcLb/AOSfK8v1NHP/AMQV6cRhE+7auN++6gf5ZrKgaC9PDAf6s+j2z9DR57JrfVXryZWGdFOpBEox2gDk5+FZPU3hfEHw9xbto5XTUEeRBB7wQSPWg3/imNw2FzXLhCk6kljrAjaY2FAHSXjGO4ipTC2nTCnQsSqG6P7RByeA3591XnBej63FXEYqcRfYBpYzbSYIFtGMGPvEEzMaVd3bCH3g3kQTHkRJHxigxXF8Hv4f+mQqGGhlSDHKVJE67VXPbZmiZJgAaT4CJo19pGFKsjoxa2OywzklGO0r9kHv50CLdMzpoZ1AO3fQWODw2UgmPRknfXZ52o/6LWgLQKjKDmOuupYiT6AUAf8AFiv9Xakc8kePI1p3BkK2lkQYWYmJCiQJ8ZoF8TYi23mNvMVzDf0jt3Iq/Ekn8BSOOtFhv7PzYU/w9JVj3sB8ACfmTQcxNsFdeRBB2II5jTzpvo613rcwymEeOy250ExO+oHiQKb4vdkhFPiT+FQOKm6tphZbLcywpBIPiAVIIMbHvoLf2j8ZfD20gDM6KCD9klWmPKD8qx603hJ5f7U9jsbduGLzuxXTtsxI1212prC25YdoKObQTHoNfD1oNn9mmAt/yBWfq3F57hFtsoiDkYdrcxbJ8BWV8XsdXcezbuK9tHY22DK5IaAMzoSJhRPj6UX8W4elnhIFrEJfJa295QUJt3NZa3Go0bIZmQBsJBBUM699AySw3FeB+dO3KYDUFnwRl63tpnBBGTMVkHftD3fPlXOI4dFNztCZMKDsBlgZtjBgehpjhVzLcBkQdD2gI7j4R+dWeO4EZzFtCCzHNMqYgqQvfGvjQaN0Fxwv4G1BlrQ6thzGWMp9VK0zhujdnEPeW/ZACOerIYgnMczN2TqTmVv7UcqzLDcQfCsTZuFTpoJMkTBkqBzogwPtKxKault+8kEE7dxjkOVBr/QfhiWA1u3OVZiYnU5jsBzJr1Suhd43LPWkQXCsR3ZgDFeoMk9trh+JAH7Fi2Oe5Z25A/eFAZt2xvmH9n/86NPaewfieJJdNCiwbiT2baToTI1mhlMGG90gxvlYNHnB0oIaYZG2YeUwfgwA+dP4HhbtdRACczKhIBkB2CkkHUaE1y7w87jWrToZmbG4e3r78+WQF28gQv5zQbWFAUAaACB5DaoF5zrVg/d3mqrjD5bN1u7KB6kD60Ar03sC5YusyzkQsraSraEQeQnfwmsrFbdxPCG5g8Wo3Nm4B5hDHzFYipoH8Gme4i75mVfiQK2lEhfh89T+NZR0Sw+fGWVj7RY+SKW+lazeuQPnQVvSb/6ZvErJ7hmGtS+GKEsKdR7z+JDMzAnxIIqv6RYjLh2YicpUwOeVg30irfLFtc2+VQfMAflQVWXtSfeY7HuH+9cupLcv40FOq0tM8t48T/pXUWTy0A5etAG+0C2oNsgDMZluZUDY9+9VnRcQzPmKwADoNQWBiSR90VN9oN2byL3KT8TA/Ch6zdIWOR1oNG/9Qv1Rnq3SHm2TroDGae8ctZ2oEXamluluddmgmcMwfXX7VntfpLiIcsZoJAJEkDQSfSta6TdB+Fiw111/kwQa3LbRHdKGVYnyk0LeyPg3WX2xLDs2ZVPG641Poh/v1Te1HpIcTimtI02LPZAB7L3BOZzyME5R5HvoAtWMCYnnpU/C4qEIyWzHeu8kGCQde+q6adtt2T5j60E3+VoRDWhHgxEeUzXB1J0/SLPJYb/EBUNRVzhOj94Paa4oRWuWh2iJIdhGgkiRsDE6xMEgPo/opay2FHdA+AivVK4GsWVr1B83dLcHcvcQxj6AHEXQCx3CuUBEa7KKrDwdhBDLO+5ERz2ogx3FAbjkZjmZjGaB2iSdBEb1Ht4wcwfiGX1B/Ogg2cVdtCLwJT/3B2ip5E9/rr+FHvQTBBr/AFzBc62tGX3HW4YDqeeisPiN9hoW5EqRPKD2W8NdjrsdDRv7N8LlsXCAQpuGEnsqQBmyA+6CxnLyM0BSu/8AHPWhvpzdy4O9G5NuPPrFoltaz4mhD2imMO3iyf4poLrg3bspz62yW9HjT+8a+frQgAHcCK3noGxewjEaLbS0PNZLf+NYbi1i447nYfBiKAp9nFicQ78ktkerkAfJWo76zsT660M+zzD5cPcuR77kDytr+bH4UQWHmyPERQDvG8ZmtDnmdEnvLNRriyI7v9qy+1i+suYS1v8Ap1ZvS4AJ+daRi3kKvM/lQRLlwAgA8hGm8inbQ15c/lUXEH+chZ91AT5n/wDkVMs6CdP4PKgzLpu84th91VX8W/8AKqUmp/SZ5xV4/rx+6Av0qAF1iglWFhR8asOB8JfFX0sWyAzkyxEhFAlmIG8DlzMDSoLmrXov0hbA3jdVBcJRkykxuVMzH6tBqfHxa4Vwt7dliHKm3bYkZ3u3NDc8SJLabBawxwAsUR9Mek7Y5kYqUW2HyqTzdpJ9FCD0PfQ3c2oGTS+Xr9P9a4RXWGg8z9KDqPB008aJ+iNlruKszOVXDhRyI1Nx+8kxqfAULL40b9Bh/PrNoboHuXfG5kKhT4IHyx94ue6g+heHLFtR4V6ncOsKB4CvUHybiFyntNmbYhYhT3FtifACPGuYe5B2P4z8ADzFE/RboZcxQzggQVHvAEacpn8Ne8UnpJ0Xv4HK9zKbbGASBo28OomdpkGDHLagatGFzjVDow/jQMNSDzg9zAa10dw/V4S1OpyZyY3L9rXx1FZPwDDsz9UB2LjrbMGRnMaj01nmCfGtnxzqq5AROnZkTlHhvGkUHsGnZFCftKtTaQd7r9T9KNcJa0A586Dvaecq2BG5cz4gD6E0En2dvNhxyW8QPLJbrEuLLF+//wBa7/mNWzeyl81i9/1v/BKx3iVktirtv7TYi4n9prpX8TQab0dw3V4G0I1NvMe8G4DcM/vR6V7hl2cOp/Vn5VcYi2MhAGgBA+BFDnC7n8yX/pifILrQA3RpJx1gf8wfKT9K1gt+kY6wogc9ayzoZ2sfhz+uxjwCOa1fDDUnl/rQUeGlr1+4T9rIJ5BABA9Z+dWtoaGqyy/6JSNM/aiNy7FyfiTVjeuZLLMeSsfgP9KDG8fczXbjd7sfixNds+9UcGpOHGpoHGOvgKTS4pAoE3j2aavcqcu7U1f3oEUu6pAE8xPzI+lIrrOTuSeW9A9w9QbizsDJ8lGYj4CjL2R2i+OZzqRbM+bupJ/umg/hol470uf5T1oXsQw83rzf9Nf8ZP0oN5UaV6u16gwfAYk2WCpcZnlCgBjLDZoIkAhlgE66QdImmfaH0jN+yqnLOYR5pmBnWOY18aGsTjLlk9khiNAYYEjUdkCIXf4/Cmv4hrrS2rRsNgO4DuoJmAvspLqxVgJBB1mCOywMg+VHvRHhn8txCviWe6tgllV3Z1zAKq6MT3sfErQJhcPEDyZvIGRPdJ5d01r/ALOOHm3bct7zZZHcdWg+Paj0oJfT3HW7GFYlULN2LYIHvEHUeQk+lYNfxjkntsdebH86PfazxfPiBaB7NpZ/7j/kuX4ms8ERQXfB+l+LwqFLFwIGbMeyGJMR9uR3cq70eLX+I2nuQWe6bjkAAFhNwmBoNRVLZvMhDIWVhsykgjyI2rRuj3DFGIR+szsqmSVhpbsycyBuZ5mgLLw5d8n5gfWg1sQE4czE7C5aA/X6xrY/CaMRqzHuyqPQyT8SfhWXcdxoGayfdTE3GKjcoYb5lmoFez20DjQdexbuvt4C3/8AcrTz2bTHUQpPwBNBns+wtvrnuIjgdSR2wOdy2RBDH7vcKNsc0Wm8iPj2frQUWLgXLaDYAAen+1O9KbuTB3jzNsj97s/WmrCZ8UZ2QRMaF4EgeQI+NR/aHejCMv3mtj5yf8NBlqb1MEDaI8Ke6PcKu4i8tuwjO8M2VWCnKBqZYgDcc+dFGJ6C4jOs2cT2suZiudVJMGSoJIEzPhvQBty5XRWt2fZdhApzPfYx99RB7wAtZwOj184i/h7SG49mTAiSkgAxz0ZTp30FRc5eYpD+9rtpPlUjGYa5abLdR0ZTqrqVI9DrUO42poLbA4WwdXF5wOSOFnwP6NvlFJvPhxINi4rGdOthUB90BSmYmI1LanlTuCa0ba57YflrduA6f3flVvw3o2+IXNYwlpx2iP55DEAmBlzggjbYTpQDGEvi3dVxJVWBjmVnUeokVr/sZ4cbTXgdf0pAP3lCKVYeBBn1rKuP8LuYe4Bds9SWXME6wXNJIJzBjzB0NbP7GCWwqM3LMB+yrFVB74CgeQFBpder1eoPnjE3UJBu4dlcGc9grlYjmbZ90nmQR5Cq6/YQsxs2Tbzc7jBo5kKi7/2mNWN7iIbUqD4i6gB+NMnFaEqEXnIIdu7Qjs+sgigc4XgQpzNrlh4O7MfdZvDmO+O7fSehl3Nh3ucmdoPgAq/iDWX4W29x+rzZc57QJBYjcs5O4Gu2k95OuzcO4UuGw62VkhREndiTLMfEkkxQYT0rw1y6cRiwJtLiDaZu4/ZnwjKPNloYogxPGr1nrsOHYWma4Ht6ZWkkNIPl8hVC8cqDlaD7NC7JfdmYwbYUFiQMuZmidveX4Vnta10BwAXBpoZuZncj9YwPXKq0F9aTces95Ov40C2uCDEY7E25g3ZQPElCWXMwBOpy+I3NH1xcrA7CIPeNf9TWcYPpH1GPuXlQPD3coYkCWOXNp4D50GgcN6PNhSSzlwwCgQBGUz3T8ztTuOWbcaySn+YtROE9MBiwxNrJ1WXZs+Yvm0AyiIyfOlYrjaqsrbulhlgG2yj3gD2svKZoEWLYW/kB1VGZ/wBq6y5flbb5UP8ATXEW+st27rKBLPBZVkqoUDtkA6uau+jrKWds2ZnOZid52iOQAgAd1W/R5rRfEF3tlmuBchZc2VBp2SZ95m+FBn2AxItnNZYo3JrYtlo5iVuEx6Va/wDqfFqDlxTg8jdtXYnvP6OPnWgYjgOGue9h7DeJtIfnFVz9DsFywtpT3opQ/FIoJvRviHX4a3cLKzEZXKzlzr2WiQDEg1RcGw4/4xi2A/qLU+Odv/10QcI4clgFLYYKTmhnZtdBoXJIG2lcwuBVcVdugHM1u2pPLKrXCPWWPyoAP2x4EZbd/Nrpay94lnBB+PyrP8BwS9cGYIQDESrHNPMQNvHxrX+lnRv+XkKbrW1tbQoMsw1mSNhH71Vv/olkRVV0bKANUAmNNSyuRQU1/iWFFhcPc4UxZFC9ZaEfpI1cOQDM6kGdZBqjXiQsZlt2HTNB/SYgSNOQUDTnufOrriPQbEM5YdqeSi2R5DOy1WXuheK+4RHIofl1TsPhQUvF+KtfC9Z1YKyAV6xjB5S7H8fhW4eyPDhcFajYpP7xLfWsYv8ARXEgH9F8rq/5iCa3z2fYXq8JaT7tu2vqqgH8KAnr1er1Bni9GsPHas2WPetpUnx7NRr3Q/Ct/VlZEdm5cGkzp2tKIsaeqbK5+AJpj+WIftD1BFAI3uhtjDg3rS3C8EQbjOGzCIIafDXwonwvSaxbtrbxN4ZgADd0yM0cmXSfDwqSL6nYr+99KWwDDWCDyOooMr4v0Zwt7Fn+cqi3XdwZXmS0AkxMkaePKqjF9FsKucJiL7lTlk4fLaL7R15bIfISdDpWxWuFWVfOtm0r/eW2ob4gU9dwyspVgMp0I209KDB+J8FXDxnlg0Q4nLqAeYG23Oo+F4rdssGsXHQ/q7EfrDY+RBrXLns/wZJIR1kyQt54nvysSvypo+zPARmfrQP+qFA8SQBQAuM6d3bqBWULcH2l90n72XcHw1oUvi4O0VeG1zFT2p1mSNZ762W30AwItl1DwJUdpWkZssyymZmZpeK9nWFIRWu4tl0RVN8lUEaBVIgDTagzv2fce6jEFbhAt3VgkmArJLKZ8iw9RRjf6YW57KNcURDZ1HOdoMesVNu+zjCWQHQXCQyAlrgMqWWcysMkelQOM9ArJbrEe5ba4y5QBbydplByqqiRBmAaCZgOPYZ87hltlRLhwFYa+HvA+BrLuI8SW5duOJyu7sJ3gsSKLuknQUottMKt67cbNKsyAqI0eSBAkEb86psP7OeINvaRPF7qCZ00yk94oKe1xJk9x2X9liPwqxsdLsWnu4m76uW+TTVvhvZVimQs93DqIkQ1xp8+wI+de/8AlbiAQDfw+q5hGcmNOWUd9Bc+z/pjiL2LW1ibym2VMFlRSXJVUAZQJJJiOdalesEBiBJjl4VlXAejeJwBuXbbWhdRJNw5mVrZBLQsb9g6GOXfRbw7pAMJgOtu2nJ1chXlmNxvebOeyZbYSABp3UA03tGFm5ctthycrsM3WZSYOXVSmmgHOpNr2mYY+9ZvL5FG+orJ+IXma49wggPcdpMkdpi0Zo1iai9efCg3Gx08wLb3HT9q234rNWNjpDg393E2deTOFPwaK+fhepQv0H0jbKsJVlYd4II+VXnRtYsjxr5h4E2bE2ANzdtjx94T8pr6m4OsWl8qCbXq9XqBq7h1b3lBqO/CrR+yKm16gqn4BaPKmH6NW+RIq8r1AOt0cI924w9TSG4JeG1w+uv40S16gFW4diB3H0/Km7tu7EXLJcAgjLG411DGi6vUAXcxNyCDYcAsDuuihlMb+B+NIPEWiGtXB2g0ypjWT3abijYqO6kNYU7qPhQBZx+YENMFgYI1UBgY00OgpbYtHYTAVQRJIgzl2HLY0WPgLZ3UUxc4RaP2aAdt38zAgABVIBLKWJ5bHYfWu9Qx95zrpC6ACZgTJHL4VZ3+C2u4/GoF7hiDbMPWgZvxCq1suq7AFYOkdoNFNuxJBNokhMvvCCTlmNdtK5csxsz/AL1MNeYfaPrH5UCXwAYXFK3QroLcB1ARQpHY/eO9VVzotbOHGGPXMmbMGa4pNvfsocsnnodO0atP5e3gfSpFi8W7vSgH8F0IwiCGt9ce+82eByULooA8qszwexECzZy9wtLH4VakUgrQD9zojgm3wtkfsoF/wxVfd9nuCO1t1/Zuv/5E0YBa9loAvA9AMPZvW7yPdlGDBWKlSdteyDzrYsCsW18hQcw28x+NGtkdkeQoF16vV6g/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www.coolhealthtips.com/wp-content/uploads/2011/06/Sandy-Al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20383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Hyperthyroidism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Produces too much of the thyroid hormone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Body Systems become too active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Lead to rapid &amp; unhealthy weight loss and other problems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Radiation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  <p:pic>
        <p:nvPicPr>
          <p:cNvPr id="12290" name="Picture 2" descr="http://thenpmom.files.wordpress.com/2012/01/overactive_thyroid_p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1"/>
            <a:ext cx="44958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Hypothyroidism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Produces too little of the thyroid hormone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Body system slow down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lead to rapid and unhealthy weight gain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that replace missing hormones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differencebetween.info/sites/default/files/images/4/hy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4660139"/>
            <a:ext cx="1984375" cy="21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213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BELLRINGER: HOW MANY BONES &amp; MUSCLES ARE IN THE HUMAN BODY?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382000" cy="33496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Skeletal System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a living organ made of bone cells, connective tissues, and minerals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Bone, Cartilage, &amp; special structures make up the system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oakdome.com/k5/lesson-plans/photo-editing/anatomy/skeleton-for-labe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00"/>
            <a:ext cx="30549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Skeleton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Body’s framework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 the Body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Protect organs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Minerals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 with your muscles to move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HEALTHY VS UNHEALTHY BONES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57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Types of Bone Tissue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Compact Bone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dense bone tissue found outside of all bones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Spongy Bone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Many air spaces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Lighter &amp; less dense than compact bone and found inside most bones </a:t>
            </a:r>
          </a:p>
        </p:txBody>
      </p:sp>
    </p:spTree>
    <p:extLst>
      <p:ext uri="{BB962C8B-B14F-4D97-AF65-F5344CB8AC3E}">
        <p14:creationId xmlns:p14="http://schemas.microsoft.com/office/powerpoint/2010/main" val="20136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Compact &amp; Spongy Bone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www.gla.ac.uk/t4/~fbls/files/fab/images/generic/bocom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1371600"/>
            <a:ext cx="453213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Cartilage &amp; Marrow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Cartilage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Ends of many bones which are covered by a soft, flexible tissue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Marrow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Soft tissue inside bones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Types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 Marrow – makes red &amp; white blood cells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Yellow Marrow – stores fat </a:t>
            </a:r>
          </a:p>
        </p:txBody>
      </p:sp>
    </p:spTree>
    <p:extLst>
      <p:ext uri="{BB962C8B-B14F-4D97-AF65-F5344CB8AC3E}">
        <p14:creationId xmlns:p14="http://schemas.microsoft.com/office/powerpoint/2010/main" val="4120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Organ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Two or more tissues that work together to perform a specific function </a:t>
            </a:r>
          </a:p>
          <a:p>
            <a:endParaRPr lang="en-US" dirty="0"/>
          </a:p>
        </p:txBody>
      </p:sp>
      <p:pic>
        <p:nvPicPr>
          <p:cNvPr id="2050" name="Picture 2" descr="http://www.howitworksdaily.com/wp-content/uploads/2011/02/Inside-the-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8109"/>
            <a:ext cx="2874819" cy="2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isualphotos.com/photo/1x3743543/stomach_illustration_of_the_stomach_the_stomach_is_approximately_6-8_inches_long_by_3-4_inches_w_3X7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54524"/>
            <a:ext cx="2454501" cy="27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ired.com/wp-content/uploads/2014/07/brai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68" y="3360644"/>
            <a:ext cx="314325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98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s.radiopaedia.org/images/2898475/2f6e0f47b8b308f0becb034aed62e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7442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s.radiopaedia.org/images/2898475/2f6e0f47b8b308f0becb034aed62e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71"/>
            <a:ext cx="7924800" cy="65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Joints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 in the body where 2 or more bones connect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Allow movement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muscles attached to the bone contract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Classified by how bones move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Fixed Joints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Joints allow little or no movement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Ligaments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Flexible bands of connective tissue </a:t>
            </a:r>
          </a:p>
        </p:txBody>
      </p:sp>
    </p:spTree>
    <p:extLst>
      <p:ext uri="{BB962C8B-B14F-4D97-AF65-F5344CB8AC3E}">
        <p14:creationId xmlns:p14="http://schemas.microsoft.com/office/powerpoint/2010/main" val="687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JOINT ACTIVITY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846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static3.depositphotos.com/1009487/262/i/950/depositphotos_2628170-Inflamed-jo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4857751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r282zn36sxxg.cloudfront.net/datastreams/f-d%3A101b266f1ec4b67eb361cec386e68d10de11d4a8239933a7e7c8b597%2BIMAGE_THUMB_POSTCARD%2BIMAGE_THUMB_POSTCARD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14" y="152400"/>
            <a:ext cx="396875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apostherapy.co.uk/Data/Upl/UFCK/shutterstock_94626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74" y="7696200"/>
            <a:ext cx="12716479" cy="154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clinicalexams.co.uk/images/Musculoskeletal%20Medicine%20Resource-images/Cruciate-ligament-tears-web-large(800x60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14" y="3200401"/>
            <a:ext cx="39687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Skeletal / Joint Problems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Break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Dislocate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Stretch or torn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Aging / poor diet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Osteoporosis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Fracture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Osteomyelitis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Arthritis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Osteoarthritis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Rickets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Scoliosis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Sprain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Osteoporosis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Density of bone decreases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Bones are weak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likely to break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Exercise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Calcium / Vitamin 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Medications </a:t>
            </a:r>
          </a:p>
        </p:txBody>
      </p:sp>
      <p:pic>
        <p:nvPicPr>
          <p:cNvPr id="18434" name="Picture 2" descr="http://img.webmd.com/dtmcms/live/webmd/consumer_assets/site_images/articles/health_tools/osteoporosis_overview_slideshow/webmd_rm_photo_of_porous_b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00400"/>
            <a:ext cx="4162425" cy="28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Fracture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Break in a bone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Caused by accident or injury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  <p:pic>
        <p:nvPicPr>
          <p:cNvPr id="19458" name="Picture 2" descr="http://www.learningradiology.com/caseofweek/caseoftheweekpix2/cow157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048000" cy="33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Osteomyelitis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Bacterial infection of the bone and marrow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Antibiotics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Prevention: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Clean deep wounds / cuts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482" name="Picture 2" descr="http://medicalimages.allrefer.com/large/osteomyel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1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Arthritis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Joint inflammations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Physical Therapy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Medications </a:t>
            </a:r>
          </a:p>
        </p:txBody>
      </p:sp>
      <p:pic>
        <p:nvPicPr>
          <p:cNvPr id="21506" name="Picture 2" descr="http://www.cedars-sinai.edu/Patients/Health-Conditions/Images/354024_CPPD_Arthritis-3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979235" cy="28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Osteoarthritis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Caused by aging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Joints are stiff &amp; painful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	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Anti-inflammatory Drugs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Physical Therapy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  <p:pic>
        <p:nvPicPr>
          <p:cNvPr id="22530" name="Picture 2" descr="http://www.oxbridgebiotech.com/wp-content/uploads/2013/07/Osteoarthritis-of-Knee-J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1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Organs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many organs are in the human body?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Which organ is the largest?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major organ of the body?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organs of the body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hlinkClick r:id="rId2"/>
              </a:rPr>
              <a:t>http://www.organsofthebody.com/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6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Rickets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Children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Causes the body to have difficulty absorbing calcium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Bones soften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Caused by lack of vitamin 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Medication with vitamin D </a:t>
            </a:r>
          </a:p>
        </p:txBody>
      </p:sp>
      <p:pic>
        <p:nvPicPr>
          <p:cNvPr id="23554" name="Picture 2" descr="http://270c81.medialib.glogster.com/media/ff/ff627b8ab93aa2818fafc13653d001be17d482594d4b7977bb168793064a540d/ri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1"/>
            <a:ext cx="3181351" cy="18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834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Scoliosis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Curvature of the spine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Uneven growth of the body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Exercise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Brace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Surgery </a:t>
            </a:r>
          </a:p>
        </p:txBody>
      </p:sp>
      <p:pic>
        <p:nvPicPr>
          <p:cNvPr id="24578" name="Picture 2" descr="http://img.webmd.com/dtmcms/live/webmd/consumer_assets/site_images/articles/health_and_medical_reference/joints_bones_and_muscles/arthritis-scoliosis_scoliosiss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Sprain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Injury to ligaments at a joint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Cast </a:t>
            </a:r>
          </a:p>
          <a:p>
            <a:pPr lvl="1"/>
            <a:endParaRPr lang="en-US" dirty="0"/>
          </a:p>
        </p:txBody>
      </p:sp>
      <p:pic>
        <p:nvPicPr>
          <p:cNvPr id="25602" name="Picture 2" descr="http://www.rossphysio.com/media/img/352784/ankle_sp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9080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Types of Muscle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Muscle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Any tissue that is made up of cells or fibers that contract &amp; expand to cause movement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Types of Muscle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Smooth Muscle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Cardiac Muscle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Skeletal Muscle </a:t>
            </a:r>
          </a:p>
        </p:txBody>
      </p:sp>
    </p:spTree>
    <p:extLst>
      <p:ext uri="{BB962C8B-B14F-4D97-AF65-F5344CB8AC3E}">
        <p14:creationId xmlns:p14="http://schemas.microsoft.com/office/powerpoint/2010/main" val="14697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Smooth Muscle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Move materials such as food through internal organs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Makes up internal organs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Stomach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Intestines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MTEhUUExMVFhQWFxgaGBgYGRwaHhgaFRcYGBcaFxgYHCggGholHRcXITEiJSkrLi4uFx8zODMsNygtLiwBCgoKDg0OGxAQGy8mICQsLCwsNC8sNCw3LCwsLCwsLCw0LCwsLC8sLCwsLCwsLDQsLC80LCwsLCwsLDQsLCwsLP/AABEIAMIBAwMBIgACEQEDEQH/xAAbAAADAQEBAQEAAAAAAAAAAAACAwQBAAUGB//EAEQQAAECAwQGBwYEBAYBBQAAAAEAAgMRIQQxQVESYXGBkdEFEyIyocHwBkJSk7HhFFRiciM0gvEzQ1OSotKyFSRjg8L/xAAZAQADAQEBAAAAAAAAAAAAAAAAAQIDBAb/xAAwEQACAgECBAQFBAIDAAAAAAAAAQIRIRIxA0FR8DJhcZEiQoGhwROx0eEjUgRy8f/aAAwDAQACEQMRAD8A9X2e6Pd+Es5aZB0JpkQCKzXrQhISc0cPpyUfszDlY7MWkicJvor1A7B43hcr3PT8OX+NIFrAKslraRQomQoTj3Qx+Rx2HFdIZzHj91r7OJfE31dklpDAMXSZISEp5cVMereZENBzAodovBVcOMW077fhN42FItFia7ts34EbUKLKhSeceaEuh6FC0FuzDMLRCaaslPJG20+69tLhLDJabPOo4hPSuRptudJjqOABwMvqlRLDKoA3LHEiiZBtbm0NRMeKNIaWvCKpc5oQGzgVABHiF6XYeKUOR8ipo1jIuRXUIzW2xN1QvkATScqHU4JkGLo0LRXUCCNWYRQLQWmThPz2qz8M0ibKjFpwTroE5JYkgWQmm4CY9cEJgi+Q4IdGWYKYy01k8b1LiZU+Rwc257RtkutFhEptAI9XFQdPOiw9F8ORZiJTDtp91UdB9KtiinZIvafdPJaR4b3CmlriLZE1DYQJ/dPY9hvA4BUWuA114k7NSAyo4TU0UtM1hHRbIMhtlRHCkL2gjZd9lzB8J3FbXC/EKXEHnDKRBY4XDgkvs8sBhhrqghuyocsFQLSRRwl4hGkz0tPAiLYA4TaBRTtOiZOFM5L0Dm08EL4wIk9s0tJUZPZ5ADBkDukluszDgAdiYxgHcMxljuWuZMZj1enpYtngjdBaD2mywnJEIIyG0BUF+BqNaEQpd00yTo01dQBDbiBtA+uSINAoWiWxdozpcUekWiRFOKNJLFOgw9S5cdErFajjYxe/Mn9mgPwVmIv6ln9iFeXbjlgdmR1KP2XDTYrNn1LV6UWzHCoUtZFwpJRSZOx7ZyIl9Psntm2re0MfuPNIOX15rQ1zagET1THghGzVnoNgsiNm2hyyXnx4Lobp+P1GsLmxSCHAyOY8wq3Ry4dtsxm3lijJmlKD6ojD2uvkD4HYj6ktqEm1wmhpeHN0BMkm4DHSndvS7PaJXGm2Y44b0aehtVq4lnVh/wC76qONCLaGoVQrUJ0J4iUdfdXHIp2yFJx9DynQpdpk1XAteDgmOsTmmbUp9bxIoNHKM11Gx7OHCbVPC0mGnDy2JkN0s/PenktdfQ4HAooi3HDyhjXtiCtD4jmkx7PnxQvhSqqIcXA8c0nZHhzEkgOcybSA5hvaUtvRkEOMSE0teRI11z40VsWHlQqdsSTu1TXz1ITKTbytx0C0E9l33+6yJBG0I3w5iu5wQBxbRwmMCL/uiiVvcScwCLlgJnfXX6qrQARMFA4A0cN6Ra4nUjjid0wUsWlzaGvrwVjoRFx0hkb+KXIHb4/dPYuMlWdjGvGBl9PunCJnxSIlmolgvbhMesE8BpUtit0Jp/ScwsGk2+useqrIbp93gjEXA8D5FKrM87BdXpXV2ckh0MhNxmwyORT4NtY6kQaJumkxXJZStErX6V96JkxSUx64J9osJFW1GpS9cQqGmpL4TnBmIcCuW/ifUlyaRg1KzzugILhYrMbx1LbsL16Nmtuib9x5rzfZhx/B2a+fUs+l6ttFnnWQnmL5bUuZtwknBKR6UQsiDXqUL9KGaE6J9blDDiuYaGepegyMYgzzFxCddCv0nw/OI6Fov2+r+aCJCdDM8NShLSLp6lbZbcQJGoy5KaCUGsxyg+uY8EOlUSnntXh23omJDeYsBxcCZuaTOVACNHFpkLrl78axB40mHaOYU4hEVmQfD7Kk2mTCSXhf0EQWuaA6UpiovlmAcQifEa6+hzVGm73pkYFAYAd3ZHwSbTL1c2Sv6ZjQzJ0MRWUkQSHcZEK6zWmFaGksMnNHaY6jm8KOGsKGNBc28UOCOySZVoGVPonfkKfCi/ihuNfZyLsPVFgkb6Hw4YK2HGaUEezY3hTZK4nKQhwey6rfXBFBjMNCJessVsMFtW1Fx9ZozCY407L8s9iLBtc/dBxWyFatzCRpUwcNWH3R9Y5lJS+hXOhtcZglrs247RimSsbi4BIrDcJ4tNx3J/XtNHDQPEfZRRIbmntS1Ou4m4b05kc9144oouULyNi2eVRxFUBiG+QOtE2batu9XhMBY+o7J9YoyiLrfJCY1ZGbTneOOBWxIku8Jj4hXeqI0D4gR+oeGoqR0JzBNki3G8tpL3b20yRjmaxcX3+RsIk9xwdmMeCNrtK4SOXJSFrHSLZtcMB5FM0nC+TxgbiOadDce+8MJ7a5H1gibFNxAd6wK3T0hIjSHiOaWIQwPMJC9Ro1apTTRBDxK52XJKa9zb+0NaJpY7HROGW44IJd7nQYkSFrblyVenDijXkbwlGMRSINjhjt5hJj2Wfaad4QQ0pO3h9UZE6NrR1FyQ61RBisTVENcW90M9mLO19gsmfUM2g6lVoGei6jsDKjtowcvnvZuLEZY7MQSR1TZ/de8y3B4k4cwRiClzDh8OcYJ7r9jHWZrzI9l2alj2V8M6QN2Opek0CIJE9oY3T16ip4vWNdJxBhy7pFTvwoizWHEldfZ/g6G4RBIyDsNexRx4Tmm5WPYw1bw5I3RTo9tpe3Bw7w2jFIcZaXj2JbLaXNkQdoK9OFGZEvGi4qEQQ6rSCPV4vCEw86a8kxTjGbvZlsSykXXKR0ORmKbE6Dbnso8Tbn91U8NeNJpn6xSoz1Sh4tupFDtWDwCPVVkWytNWmSyLDmc9XJY2E6VELKNMLKdCiwtvG8J0G0yuuWC0HET1ckJewmokZ38wi7Ked0VGRq03iq5zAbz9j6mpurLRMGmBwO3IpjI06G/XLiChoz09GNiOc28abcxepSR7p3HbgqOulXj9whc1p1HwKAjjdHlW+zxH1hxnQn65lpuo4XCcr5KPo+2R2aMO0QSXEyBaJtOOk0tuEiOS9yNBlf9VjIb2z0HEZ/cKoypZNtSrv9wYcaVBUfCbxrH2TpNdcZFRxnnSm6ey8YSl8P3RtiDG45880mrBw5lTA9vddTI1HAoHzvA0Xfp5FcyGfddMZFLiWlzakUF4lclXUhK3gwxWmrm6J+Joof3N5I250cMxzw3oxFhRJBx0Hm43aWw4nUkRrA9pmKnMUdvGKbopNbPDKobGm4k1uN42LokGd4n4Eb1Ey0H3mhwF5AkRtF43KllroCHBzf1GokMXc0EyhJbHPY4VB0h4/dAC1+3gVVDeHXUORv3G47kEeE094SPxDzQxKXJk2i9godJhwlMbxgULL+w7Rdke6dhwKPReyveGfNZGgTBIofV4VLY0tc+/VBOdFxh1XKH+MKCI8AXAHmtRa8zGUMvb7j/ZmzzsNmIr/BbMbinxbJiP7LzPZuI5ljsxEyOpYQvdg2xjxJ1HZ4Hks28k8PXCCayiHrHA3yOB5hehZbY2INFwAdlyWWizGS82LZiNWSbNPg4q8y61WQgzb65pEGO4GcpyvH2TrL0gR2Xp74LH1FHJE6nH4Zr6kNrjho02GRxHhRHZbUHjtUK60WaknCYz5rYdnAADShF/DpHFspzFMRsSXwHM7cI0OHksGmyhEx6uTocQ3t3tKZOVsY2I19/Zf4HZyXabmmRmDmmGGyJdR2R9VSYjXNoagYG8D9LvIoJVPH2HlgdffmPMKSNZyNYToLheMOI1FUtcDhwQLU4M8Uh4rDdonEGocALiMRVFZbS17gxzerifA49l0sYT8P2lXx7MobTBa4FkQTBzVo3UlPYtDa6JmDdUf+Q81r4MsJbLip7LELBoRHabAOy41c3VpYt2r0GiVDVvPIooxk3Fk3VuaK1CW15Bm01yP/AOTjsKtMIgTbVuIPqiU8MdS46+al0gU7B7D75A7PUkh9hIM2ndntWxrKQli0vb+oa7+KTNIp/IwRD0Ti06u6cLlV1oIk8VzCJtpa6l21a2DOgAPns1pLJMpf7IhtNkvlUH1xS4FufDoO034H4fsfeNlRqVoBacx9NoQRITHZbM9iexoppqpK0MhmHHqwlsQXtNHCWWDwo7RALT2hL9QF+0IY/RxEiJmV2Y2EXKuydIE9mNX9cqj92e1GAScVcHa+5BJwFHEN2aTf6gat3FVttLgBMaQ/T2sOICoi2ECrDvHmookItM5S1jzCq6GpR4hRDjNPdNcvJHpSvEsxyyUZcCZuFfiFMr8OKZ17m0ID25Gh3OTwhOHQoIac+C5SHqjXTLdRE5b1yFI53DPP2ZP7OaTbFZZVBgsMjrGCqJDu7fiM9mtB7MFr7DZWzk4QWga0qOxzXycNhGq6etTSbNf+M7jTwy+z2xzKXtrTEK0Na8TaZj6bV5dnINZ1RhjmmbeIUu1gc+Gm8YYy0WKWxJIc1V/inEdoTGY8wibGDqSn9QmJSml8SFMtx96qdCLDdjeOSXEswNx8lK+zkGXjntGafIFGEtsF8azGU2mYUXWCcndk58itg257DJ1dvPHeq3NhxgZXi8KWLMPFt1RzYjXUiD+rnzT3sIEndpuBXkuESGc25880yF0lomY7IN49wnMfCU15BLgt5jld+xTEhVmOOP3C5gPG44U+hVEK0MfjonXcdhuQRoBBnLh5orJnqe0jWxayN/1CYYDYjZe8EgScOfkcFhDhzF42rSMRNdMMRHgFl43+RQwY5aZeBuV0O1g9l4pcHDD9wwSo9in3SD6wWhop8phQ7UJ5HI802M1rtRXnaGBRDTaOyZjIrGVWJ8NXaY3rXMoRMa12lDfQGRyNOBS4doFxm3bUfZbHs7SKgHWFBVJPOAYtnleJ80LQcCjhPIpPSGEzIjYcUWgx5oZHI0I57kblW1uaLZhEBB+ICcx+pvvDZVDFswcJggj4m1G8XjelvhOFAZ6jglTkaza767CjkCit4jW2l0PsvqMDjyKN8JjxNtdnJLdGMpOEx48LishwmGrXaJ1H6tvCKHVZ2flsdDLmXHcqWRg6lxyw3Hmkv0hR4mMD91O+zUmwzpdQOH/ZOgpSyx8Wzy1akt8IjCmRuSYNqN3eGWW1pqFTBiA3HcqapFNSjuTua39XCfiuVJbqXIRg55PO9nbOTYbMQf8AKaDtGaseTKTqjCsuBwSPZSf4KyjS0T1LL7jML0o0MjvDeKg7lHMfCn8KTJIdmkQWuEp1DqGUrhKhTwSPsgAlcd06bija4J2aSbZsOLI0v+u7kjMRju8NB2eG44FBEgh0sDhkZ/QqSJCisBm0uFZTOkNgeKjfmmqfMSUXzplkdr217zZXi++85hINr+JsxPvMwzmy/hNBZbQDc6mOiZy8sCnxbCXdpr5nMUO9O63KpRxIGHaGkVIczPEaiMEEaxkSLDdr+hUcaG9hmRLWBx871bY7Q11J6LhhgeSWGW4uK1R2Ds/Sc+zFH9QHaH7h7wRWnowO7UNwka/pPIrbRZ9KkpHAqezl7CQ0yOWDuNJpGarxcPD6cu+/MmcwsMnDQP8AxPrNW2TpZzQA8dnw3FPFtnSI3wpwSx0bDMzCIGYbdW+YwTUuo5TjJVxF36lg6uJ3DInD1ekRHOZfgpPw+gcR9FYYzwO0BEbj8Q2Zqk0jJwrZ2vM5j2v1O1IOrc3vTlg4clhs7XicM7sRuRQrUW0fVufNU5D/AOvswnRjLtNDhmL0HZPdfLUU9sJrhNh0TleClxIJxAWUiU1tsA6G73gD6zSzDkaOLDru43cVgcRcSNtJ7xQrn2oi8S8fEJGiUuRsRzh32A/qbRCHzuIcMjQrodsbnIeHEckx8BrpEi+4jmEx+Hdd99DGxHUkSJYGqOHN4MwDjIZbCkussRoodIeKSyMZ3lp9YJBpTVxHOhjAy1VpuKEtGIVsO2tNIoG3DbPBBarAS0uhOnSmP90WSuJTqWO+ohjT7pnqvQF0jI9k+ChDySa1meyaGQMqSE50Kr693dd2h8L6EftdjvTNtDRsSV7gNThhvvC3qmOM5medAeK5rZ/4bv6H04FA5uBBYeIVIX179AjCcKByxLIiCkjxXIsxad7om9m3A2OzAX9S2hxXrQrc5lCNJuR8ivI9n7M42KymUwYLCJbFaHGUjXb6qoe4+HGMuGuZ6jYUKJ3DI5YpEayObhMalKGNNxIOunBUQrdEZQ9oZO8ikLRKPhd+T/kQXEbPV6dBthFZnaPMJrokKJcdB+RpwOK8+2MMN1RvHqqbZcan8LWT1THBqWgjNvmFKbOKuhO3XSOoYJVmiAiYMt/lgqXOnfQ580EadDpGMtk5tiNmc5SO8XHdwSLR0eJzhmowuPAp74BIz14/cJDY5bRw025G8bDeEblRxmHt3/RtmtXuvnTiPsqItnmKScPV2SVosid11cnXjYUuG58M+V4O7kiwat3HD6GsfLsuqMA6/c5GbKx1RQ8OCpEaHEEnCTvA7CkxbO5hpUI9SVPPRiHQ3tudMfC7tA8ahbBiidOw7Imh2O8inMigiXhymlvY00NNvqoTtsq7w0bFYQZkFhwc25cY1f4gn+tt/wDU3FY1sRndOk3I1G5Z+LaaOaW7/pRJsKb8/QJtlB/w3A7DI72lLEeLDMjXUeR8lr4bTc4f1Cm4iqOcQCVS3dEbLY6oCB31z6ht6RhmkRjmnMCY4XprILXD+G4OzAM5bReFG12Gg3Hukt/4OmOEktzWTqC12Bu9FIn9NfLa+/23KothGUjqSOqcw0O3+yey0RAO1J7TnfxROtrReCBk7CeTh5pgnxNtwIdq+IS1io34hMisa8doAj4mrgxrhNpBHNJMIsMwSDquO0YpfQWG8YYBgub3SHNyQw4oBmxzobvA7Rcmi01m4aJzFQZ55LXWZj7imXf+4brYCf4g0Xf6jKg/uGScbKHtPaY+dxHmL15cWyRGd06TTnQ8ioyReZsdnQfZOumRrgp5g+/3RlvtHUf44MNs5B9XMqZDtNHZF3elerIdqMhc9puM5jc4LG22O2cu02V3eB1Fhw2Hcus1ohEFrIWhKcxBlQmp0oTpSnOdL1e6qsl/F8yv0GiM39XiuS36EzKIzfNp3iVFya9DnajfMT7LWqIyxWWR0m9SyhrgvWbbIb6PbonNeX7MwgbFZjf/AAWTAw3K8wGm4z2rB7k8NQcV+B4gC9pDmoHweHCSmMCV3BMY14E2vOw14zT5mleYEWzejdxwWMivZRw02/Cbx+1yphxwaOofBY9stiB6ntJCRZ2vOlCdouxa4SPI7kyFHroxBJ3q4oCzEetiYHaQkZHf9DeEJg87/wBo18RzDdNs7whtY6yXVPaIoHdI73HGhWMc4U7wyN6h6SgkydCdoPyMpHZPEVomtwjHPn3uiN9riQzKPDcysg6RFcJnWvWgWkuoRpAYGhUsDpx3ctDZtJ0dEzJlOVZ7RLNVWexw3PHUxAdF50mE9oU7QGd4K1kr5excpUv8irz5f0c4Ccwdx8in2a1uaZHtDIowJUc3fqokxrLOrTu+6x54M7jLEivQZEuMnZfdKiwnDvDSCkEdzTJ9+aqhWiYo+Q1pEuEo+nfMW0kHskg60T3ul2mgjgU0xCfdDtlPqll7R7rm7RMI5Bd8u/3J3yyI1HyQsjCeLdfMKhtoaaabZ6/KaJ8LNocNSbZpqrEkEx2l7zX6jLzQuhyzG2oUrrK04yOX91gMWHQEyyv+qSFoXJ/ga6E4VadujUcChhxzl/t82m9Y20tJqCw5t8wnuDnCfZeMxf4J8hvHiRP1bXHsODXZDsneDTgmQ7W9tHiYzS4jp0c2f7qHiEcM0kJkfC6/+ko3KatZz31KBJ3d4JL7OJ0OicvssNlDhpQ3SOINJFZ+Jc3sxGEormyEn8r+gwR3toZy2TCXEc117BuPkUcOJDd3YhbqJp4onWV99HaxfxCKYYTzh+xILGz/AC36JyMxPjchtNmcZdYwOlcbnDWHCoTHswN+R8ithvc25zh4jkqtmtvrffVEoiSp1sUaiWnxLZrlYYp+Fh3HyXKkn3Zzyavbv2PK9nnFtksxw6ptcl67bY0y0gdov8L1J7N2Qmw2UgznAZPgsjwpavos3uXwNE4Jcz1IkJ0gQQ8HG48RikNNcsxzGO1TWaM5hmKTwvado8wvQcWRR8L8v+rsdiGDThvsTRAMq+BWwoxF1RiCtc1wmHD7/dIcMJE/UbM0cykk1RS6Rq0yOSSJOngRfntliEsRh71R8Uv/ACC6PCNHB1Bc4e76yToajWGE6Lo96ZEqOFZcx4pofMVqDiKg7vRWQ7Q13ZfJrzj7r9mRWCzlpMjLGRRsJ1s8MVHsxpokGVQCJkftN6gtVkD5B4IIILTMXi6RNx4L2GvwIl9N2SKKyYqOPNCb5DXErDRvR7IghyfE0zOhf2iBrI5qggjA7vuvMJLbtIeITrP0nKhPreh5dszlwpbxKHFhoajh9VM6xMwcR6yVTbYw94D1tRdQ13dMjqqFJKlKHVCG2dwuIcNS2FFigm8tNQ0GSyJOGe1MTNJE76JgtBneJyxp9SmN21yaBfFnR7GnaAeBS9CGDQOZscfo6ic+KDVzCQcWkEHYl6LHd15acii2Cx1QwMfKhZEGR7J43FZpAUqw5Ou3G5SxoURlZTGYu3hNgdIzo67XVCyNwdWsry7/AAbFhi9zZjMVQQ7MDWE+uU6qgQ8WEjZdwUsaGSe00E5jsnwTQ4yvF9+n9jHR3tpFZpDOVeKW6G01hu/pNFv45zaOMxk8T/5XrZQ3ZsPhuQNJxzXtt7fwLbFE+1Nrs+earbGnR3rzCmiQHyweOP3U2kBTtN1XjgfJFFaFPY9B8Fjr2z1i8JD7EKaLyJGlS0jmlsiuwkdhr41T22sXO/5fdD8yanHYxsaKJ6cojcJyDhK+TgJnYZoRHaTKoxk8fRyokD3TLZX/AIpbzL7ciqvqJV0A0cgdxB4Llmm7B4XKlVGLuyb2WiubYrKbh1LOBC9dzg4ScBtC832RtbfwVla64QWAHmvXiWYXtI3LJ7kRdJWqPNi2Ytq2rcvVxQgTuvyV8N8jIingsjWVrqsNcsQkb/q/7e4iFGMpOqMFsSGEAncQta6V6dXsOs2gHaJpEvwfdP8AclCC6Gc2HxyVT5YoIbnMu7TDgcNmSSKUnWO/4J3wpjsyINNE3VyRwI+iNF09HCd7dQOI1Krqmuq2h+EpZGDh5FVdBrTwxj2Yy0mpTYpaaTlrwXBrmnsmW25GbV8bN4S8ya+prYjTqWvgg3tBHrFZ+Ga8dlw8xuSTDiMuMk2JVyeTDYWG4lpyKD8A9vdkdhRde73mz2UKcwtNziDrp4hFmmqcef5JnxniWlPs3Tr9VB0pZmRzOIxrnC4glpG/avd6x37htDkmKGHvQyNbeSlPNhGavb2PC6Fs8SDFbKORBn24cQaUwZd0iQB1iWxfQxoDHGbDeFDEszf8t4/a7Hip3FzKgOEjhUHhcqk2/Eynw1J3F0y+b2GQdLVO/dilxmh3fYQa1bTwuSmWsuA0gHClJT2GRVEKTplmlPENMxvYbkJJiaccv3FQdJtWOLhLC+etpuXoMtwIk8S1jkp4roZx0TrEiDtwXB8rzpDP74hDIklPdZLnQQRST2qN9iAuJbtuRQYeLHV1UVH4lwo9s/ApGScoukyEse2oB2tr4IvxUxJzWu2jmrGdW7uukcjQrX2Y4tad3mEWP9RfMvweeYcI/EzxCYLLMdlweMlsWzAYEbDMKKI0g0rrEwU0jaPxbP37/I51m0c2lYLVEbeA4IIVqiC8kj9Qn90z8Sw95hB/TUcE6Kp/MrBNuh/6Z4rF0mfG3eDNcryc7Ub2f3PM6AaRZLMZf5TK7l68KO4XAE4YePNZ7JlhsNlaaHqWCuMhmro9kOACxcknkXD4ycVGSAZa2v7Luya3i9c6bb6jAi8bxgp7RAnKdQDORNQdR8Etloc2Yw+Ep6omi4afhL4MVkQaJPawOrBLfDLKETHq5Rv0XVFHDdwOBT4Ntc2jxMZ+sUtQPhteH2Mu1t8QihRRgdoKKIwHtNNFJFYRUjgjUiopSL2wZ3cMkQncTP8Ad5HmooNoF8yCrGWjCQcPWCdqzOcZIB7BhPYUszGzWqm6Jxkd6GI07UakJS5EkSG01LZHMTSzaIrLiXNzlpDmnvDSZOOjtuO9bE6PfQg7757whTVmqlHaX3IYfTMJxkQJgym01BObTUJpiQnV0wDrGj9ijdBdc9rXX3icp4TvSTZWUoWXUaZggAgdl4MhsIT1QZfwcv3NEA+6Qd649aLi4eI9UyTILGAVmcjKRluvKd1bD3XcZoc0mJz6/sR/jXTk8MOWk2RJ1ObTiFQ0NpIPYZT7LpgbbvoijQTjIj1iPNI6rJxGo18RRLWg+FrGAokI4ydruPEJL4U6ip4OG/Fa/SGe4y+iNrp98TGYv3i4+Cepci1aHwek3CjwIrcnSDxvNHJ0OHAi0hu0HfAeyf8AaaHcpndH6Qm2Tx4jcVHFsZFDMaj5Tu3J2mZqHDl4XT75f+FsezxGGomMxethdIzoZO20PFKgdJxGUJmMnTPA3hOiWmA8Tc0s194f7m3b0rVg4y+eN+a/j+Bv8J4vDTkfUlrbK5tWPdL9JmOCm/A6Q/hxGu1TH90l1iis90j9pTuIlFbKX0f9npstTx3tF+zsngZzROjw3Xgj9w8wvMZbowvn/W3SHGXmnw7eD3oYP7T5GaLSIlwGs17PtD4kEXio1VHNI6oYlE17L2uc065j6Xoi4m8BwzFD4UT1IFaFdR6n91qBzWz9/gPIrlWpdDJt3ufifR/S9oEGGBHigBgkBEdIUwE6L0YPT1ql/Mx/mv5rlyTWTgt6EY7py1fmY/zH80t3TNpl/MRr/wDUdzXLkkkNSYELpm0/mI3zHc0R6atP5iN8x3NYuTawU5O9wWdM2kGlojfMdzTndN2n8xG+Y/muXISwEpO9xD+mLRP/AB43zHc0Q6atP5iN8x3NcuRQ9Trc2L01aZ/zEa7/AFHc1sDpy1aX8zH+Y/muXJ0LU9IR6atJBnaI3zH80my9O2priBaY4GqK8ea5coaBN0z0P/XrVL+Zj/NfzSndOWr8zH+Y/muXKmkYpsSem7T+YjfMfzWu6ZtP5iN8x3NauUpGupi2dOWoXWmP8x/NbE6atNP/AHEb5juaxcm0PU7Bd0zafzEb5juawdMWj8xG+Y7muXJpFKT6nQum7SHUtEYVwiPHmrYvTlqN9pjn/wCx/NcuRRnxG7RE7pi0SP8AHjfMdzQM6YtAc2VojCd8ojq7arlyDVSdbhWjpSPM/wAaL/vdzT+i+n7XofzVop/8r/8AsuXJVkzlJuGWUu6etX5mP81/NSWrpi0X9fG+Y7muXKmskcOTTFM6ZtMv5iN8x3NcembSD/MRvmO5rlySNtTvcN3TVp/MRvmO5rFy5XRi5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UExMVFhQWFxgaGBgYGRwaHhgaFRcYGBcaFxgYHCggGholHRcXITEiJSkrLi4uFx8zODMsNygtLiwBCgoKDg0OGxAQGy8mICQsLCwsNC8sNCw3LCwsLCwsLCw0LCwsLC8sLCwsLCwsLDQsLC80LCwsLCwsLDQsLCwsLP/AABEIAMIBAwMBIgACEQEDEQH/xAAbAAADAQEBAQEAAAAAAAAAAAACAwQBAAUGB//EAEQQAAECAwQGBwYEBAYBBQAAAAEAAgMRIQQxQVESYXGBkdEFEyIyocHwBkJSk7HhFFRiciM0gvEzQ1OSotKyFSRjg8L/xAAZAQADAQEBAAAAAAAAAAAAAAAAAQIDBAb/xAAwEQACAgECBAQFBAIDAAAAAAAAAQIRIRIxA0FR8DJhcZEiQoGhwROx0eEjUgRy8f/aAAwDAQACEQMRAD8A9X2e6Pd+Es5aZB0JpkQCKzXrQhISc0cPpyUfszDlY7MWkicJvor1A7B43hcr3PT8OX+NIFrAKslraRQomQoTj3Qx+Rx2HFdIZzHj91r7OJfE31dklpDAMXSZISEp5cVMereZENBzAodovBVcOMW077fhN42FItFia7ts34EbUKLKhSeceaEuh6FC0FuzDMLRCaaslPJG20+69tLhLDJabPOo4hPSuRptudJjqOABwMvqlRLDKoA3LHEiiZBtbm0NRMeKNIaWvCKpc5oQGzgVABHiF6XYeKUOR8ipo1jIuRXUIzW2xN1QvkATScqHU4JkGLo0LRXUCCNWYRQLQWmThPz2qz8M0ibKjFpwTroE5JYkgWQmm4CY9cEJgi+Q4IdGWYKYy01k8b1LiZU+Rwc257RtkutFhEptAI9XFQdPOiw9F8ORZiJTDtp91UdB9KtiinZIvafdPJaR4b3CmlriLZE1DYQJ/dPY9hvA4BUWuA114k7NSAyo4TU0UtM1hHRbIMhtlRHCkL2gjZd9lzB8J3FbXC/EKXEHnDKRBY4XDgkvs8sBhhrqghuyocsFQLSRRwl4hGkz0tPAiLYA4TaBRTtOiZOFM5L0Dm08EL4wIk9s0tJUZPZ5ADBkDukluszDgAdiYxgHcMxljuWuZMZj1enpYtngjdBaD2mywnJEIIyG0BUF+BqNaEQpd00yTo01dQBDbiBtA+uSINAoWiWxdozpcUekWiRFOKNJLFOgw9S5cdErFajjYxe/Mn9mgPwVmIv6ln9iFeXbjlgdmR1KP2XDTYrNn1LV6UWzHCoUtZFwpJRSZOx7ZyIl9Psntm2re0MfuPNIOX15rQ1zagET1THghGzVnoNgsiNm2hyyXnx4Lobp+P1GsLmxSCHAyOY8wq3Ry4dtsxm3lijJmlKD6ojD2uvkD4HYj6ktqEm1wmhpeHN0BMkm4DHSndvS7PaJXGm2Y44b0aehtVq4lnVh/wC76qONCLaGoVQrUJ0J4iUdfdXHIp2yFJx9DynQpdpk1XAteDgmOsTmmbUp9bxIoNHKM11Gx7OHCbVPC0mGnDy2JkN0s/PenktdfQ4HAooi3HDyhjXtiCtD4jmkx7PnxQvhSqqIcXA8c0nZHhzEkgOcybSA5hvaUtvRkEOMSE0teRI11z40VsWHlQqdsSTu1TXz1ITKTbytx0C0E9l33+6yJBG0I3w5iu5wQBxbRwmMCL/uiiVvcScwCLlgJnfXX6qrQARMFA4A0cN6Ra4nUjjid0wUsWlzaGvrwVjoRFx0hkb+KXIHb4/dPYuMlWdjGvGBl9PunCJnxSIlmolgvbhMesE8BpUtit0Jp/ScwsGk2+useqrIbp93gjEXA8D5FKrM87BdXpXV2ckh0MhNxmwyORT4NtY6kQaJumkxXJZStErX6V96JkxSUx64J9osJFW1GpS9cQqGmpL4TnBmIcCuW/ifUlyaRg1KzzugILhYrMbx1LbsL16Nmtuib9x5rzfZhx/B2a+fUs+l6ttFnnWQnmL5bUuZtwknBKR6UQsiDXqUL9KGaE6J9blDDiuYaGepegyMYgzzFxCddCv0nw/OI6Fov2+r+aCJCdDM8NShLSLp6lbZbcQJGoy5KaCUGsxyg+uY8EOlUSnntXh23omJDeYsBxcCZuaTOVACNHFpkLrl78axB40mHaOYU4hEVmQfD7Kk2mTCSXhf0EQWuaA6UpiovlmAcQifEa6+hzVGm73pkYFAYAd3ZHwSbTL1c2Sv6ZjQzJ0MRWUkQSHcZEK6zWmFaGksMnNHaY6jm8KOGsKGNBc28UOCOySZVoGVPonfkKfCi/ihuNfZyLsPVFgkb6Hw4YK2HGaUEezY3hTZK4nKQhwey6rfXBFBjMNCJessVsMFtW1Fx9ZozCY407L8s9iLBtc/dBxWyFatzCRpUwcNWH3R9Y5lJS+hXOhtcZglrs247RimSsbi4BIrDcJ4tNx3J/XtNHDQPEfZRRIbmntS1Ou4m4b05kc9144oouULyNi2eVRxFUBiG+QOtE2batu9XhMBY+o7J9YoyiLrfJCY1ZGbTneOOBWxIku8Jj4hXeqI0D4gR+oeGoqR0JzBNki3G8tpL3b20yRjmaxcX3+RsIk9xwdmMeCNrtK4SOXJSFrHSLZtcMB5FM0nC+TxgbiOadDce+8MJ7a5H1gibFNxAd6wK3T0hIjSHiOaWIQwPMJC9Ro1apTTRBDxK52XJKa9zb+0NaJpY7HROGW44IJd7nQYkSFrblyVenDijXkbwlGMRSINjhjt5hJj2Wfaad4QQ0pO3h9UZE6NrR1FyQ61RBisTVENcW90M9mLO19gsmfUM2g6lVoGei6jsDKjtowcvnvZuLEZY7MQSR1TZ/de8y3B4k4cwRiClzDh8OcYJ7r9jHWZrzI9l2alj2V8M6QN2Opek0CIJE9oY3T16ip4vWNdJxBhy7pFTvwoizWHEldfZ/g6G4RBIyDsNexRx4Tmm5WPYw1bw5I3RTo9tpe3Bw7w2jFIcZaXj2JbLaXNkQdoK9OFGZEvGi4qEQQ6rSCPV4vCEw86a8kxTjGbvZlsSykXXKR0ORmKbE6Dbnso8Tbn91U8NeNJpn6xSoz1Sh4tupFDtWDwCPVVkWytNWmSyLDmc9XJY2E6VELKNMLKdCiwtvG8J0G0yuuWC0HET1ckJewmokZ38wi7Ked0VGRq03iq5zAbz9j6mpurLRMGmBwO3IpjI06G/XLiChoz09GNiOc28abcxepSR7p3HbgqOulXj9whc1p1HwKAjjdHlW+zxH1hxnQn65lpuo4XCcr5KPo+2R2aMO0QSXEyBaJtOOk0tuEiOS9yNBlf9VjIb2z0HEZ/cKoypZNtSrv9wYcaVBUfCbxrH2TpNdcZFRxnnSm6ey8YSl8P3RtiDG45880mrBw5lTA9vddTI1HAoHzvA0Xfp5FcyGfddMZFLiWlzakUF4lclXUhK3gwxWmrm6J+Joof3N5I250cMxzw3oxFhRJBx0Hm43aWw4nUkRrA9pmKnMUdvGKbopNbPDKobGm4k1uN42LokGd4n4Eb1Ey0H3mhwF5AkRtF43KllroCHBzf1GokMXc0EyhJbHPY4VB0h4/dAC1+3gVVDeHXUORv3G47kEeE094SPxDzQxKXJk2i9godJhwlMbxgULL+w7Rdke6dhwKPReyveGfNZGgTBIofV4VLY0tc+/VBOdFxh1XKH+MKCI8AXAHmtRa8zGUMvb7j/ZmzzsNmIr/BbMbinxbJiP7LzPZuI5ljsxEyOpYQvdg2xjxJ1HZ4Hks28k8PXCCayiHrHA3yOB5hehZbY2INFwAdlyWWizGS82LZiNWSbNPg4q8y61WQgzb65pEGO4GcpyvH2TrL0gR2Xp74LH1FHJE6nH4Zr6kNrjho02GRxHhRHZbUHjtUK60WaknCYz5rYdnAADShF/DpHFspzFMRsSXwHM7cI0OHksGmyhEx6uTocQ3t3tKZOVsY2I19/Zf4HZyXabmmRmDmmGGyJdR2R9VSYjXNoagYG8D9LvIoJVPH2HlgdffmPMKSNZyNYToLheMOI1FUtcDhwQLU4M8Uh4rDdonEGocALiMRVFZbS17gxzerifA49l0sYT8P2lXx7MobTBa4FkQTBzVo3UlPYtDa6JmDdUf+Q81r4MsJbLip7LELBoRHabAOy41c3VpYt2r0GiVDVvPIooxk3Fk3VuaK1CW15Bm01yP/AOTjsKtMIgTbVuIPqiU8MdS46+al0gU7B7D75A7PUkh9hIM2ndntWxrKQli0vb+oa7+KTNIp/IwRD0Ti06u6cLlV1oIk8VzCJtpa6l21a2DOgAPns1pLJMpf7IhtNkvlUH1xS4FufDoO034H4fsfeNlRqVoBacx9NoQRITHZbM9iexoppqpK0MhmHHqwlsQXtNHCWWDwo7RALT2hL9QF+0IY/RxEiJmV2Y2EXKuydIE9mNX9cqj92e1GAScVcHa+5BJwFHEN2aTf6gat3FVttLgBMaQ/T2sOICoi2ECrDvHmookItM5S1jzCq6GpR4hRDjNPdNcvJHpSvEsxyyUZcCZuFfiFMr8OKZ17m0ID25Gh3OTwhOHQoIac+C5SHqjXTLdRE5b1yFI53DPP2ZP7OaTbFZZVBgsMjrGCqJDu7fiM9mtB7MFr7DZWzk4QWga0qOxzXycNhGq6etTSbNf+M7jTwy+z2xzKXtrTEK0Na8TaZj6bV5dnINZ1RhjmmbeIUu1gc+Gm8YYy0WKWxJIc1V/inEdoTGY8wibGDqSn9QmJSml8SFMtx96qdCLDdjeOSXEswNx8lK+zkGXjntGafIFGEtsF8azGU2mYUXWCcndk58itg257DJ1dvPHeq3NhxgZXi8KWLMPFt1RzYjXUiD+rnzT3sIEndpuBXkuESGc25880yF0lomY7IN49wnMfCU15BLgt5jld+xTEhVmOOP3C5gPG44U+hVEK0MfjonXcdhuQRoBBnLh5orJnqe0jWxayN/1CYYDYjZe8EgScOfkcFhDhzF42rSMRNdMMRHgFl43+RQwY5aZeBuV0O1g9l4pcHDD9wwSo9in3SD6wWhop8phQ7UJ5HI802M1rtRXnaGBRDTaOyZjIrGVWJ8NXaY3rXMoRMa12lDfQGRyNOBS4doFxm3bUfZbHs7SKgHWFBVJPOAYtnleJ80LQcCjhPIpPSGEzIjYcUWgx5oZHI0I57kblW1uaLZhEBB+ICcx+pvvDZVDFswcJggj4m1G8XjelvhOFAZ6jglTkaza767CjkCit4jW2l0PsvqMDjyKN8JjxNtdnJLdGMpOEx48LishwmGrXaJ1H6tvCKHVZ2flsdDLmXHcqWRg6lxyw3Hmkv0hR4mMD91O+zUmwzpdQOH/ZOgpSyx8Wzy1akt8IjCmRuSYNqN3eGWW1pqFTBiA3HcqapFNSjuTua39XCfiuVJbqXIRg55PO9nbOTYbMQf8AKaDtGaseTKTqjCsuBwSPZSf4KyjS0T1LL7jML0o0MjvDeKg7lHMfCn8KTJIdmkQWuEp1DqGUrhKhTwSPsgAlcd06bija4J2aSbZsOLI0v+u7kjMRju8NB2eG44FBEgh0sDhkZ/QqSJCisBm0uFZTOkNgeKjfmmqfMSUXzplkdr217zZXi++85hINr+JsxPvMwzmy/hNBZbQDc6mOiZy8sCnxbCXdpr5nMUO9O63KpRxIGHaGkVIczPEaiMEEaxkSLDdr+hUcaG9hmRLWBx871bY7Q11J6LhhgeSWGW4uK1R2Ds/Sc+zFH9QHaH7h7wRWnowO7UNwka/pPIrbRZ9KkpHAqezl7CQ0yOWDuNJpGarxcPD6cu+/MmcwsMnDQP8AxPrNW2TpZzQA8dnw3FPFtnSI3wpwSx0bDMzCIGYbdW+YwTUuo5TjJVxF36lg6uJ3DInD1ekRHOZfgpPw+gcR9FYYzwO0BEbj8Q2Zqk0jJwrZ2vM5j2v1O1IOrc3vTlg4clhs7XicM7sRuRQrUW0fVufNU5D/AOvswnRjLtNDhmL0HZPdfLUU9sJrhNh0TleClxIJxAWUiU1tsA6G73gD6zSzDkaOLDru43cVgcRcSNtJ7xQrn2oi8S8fEJGiUuRsRzh32A/qbRCHzuIcMjQrodsbnIeHEckx8BrpEi+4jmEx+Hdd99DGxHUkSJYGqOHN4MwDjIZbCkussRoodIeKSyMZ3lp9YJBpTVxHOhjAy1VpuKEtGIVsO2tNIoG3DbPBBarAS0uhOnSmP90WSuJTqWO+ohjT7pnqvQF0jI9k+ChDySa1meyaGQMqSE50Kr693dd2h8L6EftdjvTNtDRsSV7gNThhvvC3qmOM5medAeK5rZ/4bv6H04FA5uBBYeIVIX179AjCcKByxLIiCkjxXIsxad7om9m3A2OzAX9S2hxXrQrc5lCNJuR8ivI9n7M42KymUwYLCJbFaHGUjXb6qoe4+HGMuGuZ6jYUKJ3DI5YpEayObhMalKGNNxIOunBUQrdEZQ9oZO8ikLRKPhd+T/kQXEbPV6dBthFZnaPMJrokKJcdB+RpwOK8+2MMN1RvHqqbZcan8LWT1THBqWgjNvmFKbOKuhO3XSOoYJVmiAiYMt/lgqXOnfQ580EadDpGMtk5tiNmc5SO8XHdwSLR0eJzhmowuPAp74BIz14/cJDY5bRw025G8bDeEblRxmHt3/RtmtXuvnTiPsqItnmKScPV2SVosid11cnXjYUuG58M+V4O7kiwat3HD6GsfLsuqMA6/c5GbKx1RQ8OCpEaHEEnCTvA7CkxbO5hpUI9SVPPRiHQ3tudMfC7tA8ahbBiidOw7Imh2O8inMigiXhymlvY00NNvqoTtsq7w0bFYQZkFhwc25cY1f4gn+tt/wDU3FY1sRndOk3I1G5Z+LaaOaW7/pRJsKb8/QJtlB/w3A7DI72lLEeLDMjXUeR8lr4bTc4f1Cm4iqOcQCVS3dEbLY6oCB31z6ht6RhmkRjmnMCY4XprILXD+G4OzAM5bReFG12Gg3Hukt/4OmOEktzWTqC12Bu9FIn9NfLa+/23KothGUjqSOqcw0O3+yey0RAO1J7TnfxROtrReCBk7CeTh5pgnxNtwIdq+IS1io34hMisa8doAj4mrgxrhNpBHNJMIsMwSDquO0YpfQWG8YYBgub3SHNyQw4oBmxzobvA7Rcmi01m4aJzFQZ55LXWZj7imXf+4brYCf4g0Xf6jKg/uGScbKHtPaY+dxHmL15cWyRGd06TTnQ8ioyReZsdnQfZOumRrgp5g+/3RlvtHUf44MNs5B9XMqZDtNHZF3elerIdqMhc9puM5jc4LG22O2cu02V3eB1Fhw2Hcus1ohEFrIWhKcxBlQmp0oTpSnOdL1e6qsl/F8yv0GiM39XiuS36EzKIzfNp3iVFya9DnajfMT7LWqIyxWWR0m9SyhrgvWbbIb6PbonNeX7MwgbFZjf/AAWTAw3K8wGm4z2rB7k8NQcV+B4gC9pDmoHweHCSmMCV3BMY14E2vOw14zT5mleYEWzejdxwWMivZRw02/Cbx+1yphxwaOofBY9stiB6ntJCRZ2vOlCdouxa4SPI7kyFHroxBJ3q4oCzEetiYHaQkZHf9DeEJg87/wBo18RzDdNs7whtY6yXVPaIoHdI73HGhWMc4U7wyN6h6SgkydCdoPyMpHZPEVomtwjHPn3uiN9riQzKPDcysg6RFcJnWvWgWkuoRpAYGhUsDpx3ctDZtJ0dEzJlOVZ7RLNVWexw3PHUxAdF50mE9oU7QGd4K1kr5excpUv8irz5f0c4Ccwdx8in2a1uaZHtDIowJUc3fqokxrLOrTu+6x54M7jLEivQZEuMnZfdKiwnDvDSCkEdzTJ9+aqhWiYo+Q1pEuEo+nfMW0kHskg60T3ul2mgjgU0xCfdDtlPqll7R7rm7RMI5Bd8u/3J3yyI1HyQsjCeLdfMKhtoaaabZ6/KaJ8LNocNSbZpqrEkEx2l7zX6jLzQuhyzG2oUrrK04yOX91gMWHQEyyv+qSFoXJ/ga6E4VadujUcChhxzl/t82m9Y20tJqCw5t8wnuDnCfZeMxf4J8hvHiRP1bXHsODXZDsneDTgmQ7W9tHiYzS4jp0c2f7qHiEcM0kJkfC6/+ko3KatZz31KBJ3d4JL7OJ0OicvssNlDhpQ3SOINJFZ+Jc3sxGEormyEn8r+gwR3toZy2TCXEc117BuPkUcOJDd3YhbqJp4onWV99HaxfxCKYYTzh+xILGz/AC36JyMxPjchtNmcZdYwOlcbnDWHCoTHswN+R8ithvc25zh4jkqtmtvrffVEoiSp1sUaiWnxLZrlYYp+Fh3HyXKkn3Zzyavbv2PK9nnFtksxw6ptcl67bY0y0gdov8L1J7N2Qmw2UgznAZPgsjwpavos3uXwNE4Jcz1IkJ0gQQ8HG48RikNNcsxzGO1TWaM5hmKTwvado8wvQcWRR8L8v+rsdiGDThvsTRAMq+BWwoxF1RiCtc1wmHD7/dIcMJE/UbM0cykk1RS6Rq0yOSSJOngRfntliEsRh71R8Uv/ACC6PCNHB1Bc4e76yToajWGE6Lo96ZEqOFZcx4pofMVqDiKg7vRWQ7Q13ZfJrzj7r9mRWCzlpMjLGRRsJ1s8MVHsxpokGVQCJkftN6gtVkD5B4IIILTMXi6RNx4L2GvwIl9N2SKKyYqOPNCb5DXErDRvR7IghyfE0zOhf2iBrI5qggjA7vuvMJLbtIeITrP0nKhPreh5dszlwpbxKHFhoajh9VM6xMwcR6yVTbYw94D1tRdQ13dMjqqFJKlKHVCG2dwuIcNS2FFigm8tNQ0GSyJOGe1MTNJE76JgtBneJyxp9SmN21yaBfFnR7GnaAeBS9CGDQOZscfo6ic+KDVzCQcWkEHYl6LHd15acii2Cx1QwMfKhZEGR7J43FZpAUqw5Ou3G5SxoURlZTGYu3hNgdIzo67XVCyNwdWsry7/AAbFhi9zZjMVQQ7MDWE+uU6qgQ8WEjZdwUsaGSe00E5jsnwTQ4yvF9+n9jHR3tpFZpDOVeKW6G01hu/pNFv45zaOMxk8T/5XrZQ3ZsPhuQNJxzXtt7fwLbFE+1Nrs+earbGnR3rzCmiQHyweOP3U2kBTtN1XjgfJFFaFPY9B8Fjr2z1i8JD7EKaLyJGlS0jmlsiuwkdhr41T22sXO/5fdD8yanHYxsaKJ6cojcJyDhK+TgJnYZoRHaTKoxk8fRyokD3TLZX/AIpbzL7ciqvqJV0A0cgdxB4Llmm7B4XKlVGLuyb2WiubYrKbh1LOBC9dzg4ScBtC832RtbfwVla64QWAHmvXiWYXtI3LJ7kRdJWqPNi2Ytq2rcvVxQgTuvyV8N8jIingsjWVrqsNcsQkb/q/7e4iFGMpOqMFsSGEAncQta6V6dXsOs2gHaJpEvwfdP8AclCC6Gc2HxyVT5YoIbnMu7TDgcNmSSKUnWO/4J3wpjsyINNE3VyRwI+iNF09HCd7dQOI1Krqmuq2h+EpZGDh5FVdBrTwxj2Yy0mpTYpaaTlrwXBrmnsmW25GbV8bN4S8ya+prYjTqWvgg3tBHrFZ+Ga8dlw8xuSTDiMuMk2JVyeTDYWG4lpyKD8A9vdkdhRde73mz2UKcwtNziDrp4hFmmqcef5JnxniWlPs3Tr9VB0pZmRzOIxrnC4glpG/avd6x37htDkmKGHvQyNbeSlPNhGavb2PC6Fs8SDFbKORBn24cQaUwZd0iQB1iWxfQxoDHGbDeFDEszf8t4/a7Hip3FzKgOEjhUHhcqk2/Eynw1J3F0y+b2GQdLVO/dilxmh3fYQa1bTwuSmWsuA0gHClJT2GRVEKTplmlPENMxvYbkJJiaccv3FQdJtWOLhLC+etpuXoMtwIk8S1jkp4roZx0TrEiDtwXB8rzpDP74hDIklPdZLnQQRST2qN9iAuJbtuRQYeLHV1UVH4lwo9s/ApGScoukyEse2oB2tr4IvxUxJzWu2jmrGdW7uukcjQrX2Y4tad3mEWP9RfMvweeYcI/EzxCYLLMdlweMlsWzAYEbDMKKI0g0rrEwU0jaPxbP37/I51m0c2lYLVEbeA4IIVqiC8kj9Qn90z8Sw95hB/TUcE6Kp/MrBNuh/6Z4rF0mfG3eDNcryc7Ub2f3PM6AaRZLMZf5TK7l68KO4XAE4YePNZ7JlhsNlaaHqWCuMhmro9kOACxcknkXD4ycVGSAZa2v7Luya3i9c6bb6jAi8bxgp7RAnKdQDORNQdR8Etloc2Yw+Ep6omi4afhL4MVkQaJPawOrBLfDLKETHq5Rv0XVFHDdwOBT4Ntc2jxMZ+sUtQPhteH2Mu1t8QihRRgdoKKIwHtNNFJFYRUjgjUiopSL2wZ3cMkQncTP8Ad5HmooNoF8yCrGWjCQcPWCdqzOcZIB7BhPYUszGzWqm6Jxkd6GI07UakJS5EkSG01LZHMTSzaIrLiXNzlpDmnvDSZOOjtuO9bE6PfQg7757whTVmqlHaX3IYfTMJxkQJgym01BObTUJpiQnV0wDrGj9ijdBdc9rXX3icp4TvSTZWUoWXUaZggAgdl4MhsIT1QZfwcv3NEA+6Qd649aLi4eI9UyTILGAVmcjKRluvKd1bD3XcZoc0mJz6/sR/jXTk8MOWk2RJ1ObTiFQ0NpIPYZT7LpgbbvoijQTjIj1iPNI6rJxGo18RRLWg+FrGAokI4ydruPEJL4U6ip4OG/Fa/SGe4y+iNrp98TGYv3i4+Cepci1aHwek3CjwIrcnSDxvNHJ0OHAi0hu0HfAeyf8AaaHcpndH6Qm2Tx4jcVHFsZFDMaj5Tu3J2mZqHDl4XT75f+FsezxGGomMxethdIzoZO20PFKgdJxGUJmMnTPA3hOiWmA8Tc0s194f7m3b0rVg4y+eN+a/j+Bv8J4vDTkfUlrbK5tWPdL9JmOCm/A6Q/hxGu1TH90l1iis90j9pTuIlFbKX0f9npstTx3tF+zsngZzROjw3Xgj9w8wvMZbowvn/W3SHGXmnw7eD3oYP7T5GaLSIlwGs17PtD4kEXio1VHNI6oYlE17L2uc065j6Xoi4m8BwzFD4UT1IFaFdR6n91qBzWz9/gPIrlWpdDJt3ufifR/S9oEGGBHigBgkBEdIUwE6L0YPT1ql/Mx/mv5rlyTWTgt6EY7py1fmY/zH80t3TNpl/MRr/wDUdzXLkkkNSYELpm0/mI3zHc0R6atP5iN8x3NYuTawU5O9wWdM2kGlojfMdzTndN2n8xG+Y/muXISwEpO9xD+mLRP/AB43zHc0Q6atP5iN8x3NcuRQ9Trc2L01aZ/zEa7/AFHc1sDpy1aX8zH+Y/muXJ0LU9IR6atJBnaI3zH80my9O2priBaY4GqK8ea5coaBN0z0P/XrVL+Zj/NfzSndOWr8zH+Y/muXKmkYpsSem7T+YjfMfzWu6ZtP5iN8x3NauUpGupi2dOWoXWmP8x/NbE6atNP/AHEb5juaxcm0PU7Bd0zafzEb5juawdMWj8xG+Y7muXJpFKT6nQum7SHUtEYVwiPHmrYvTlqN9pjn/wCx/NcuRRnxG7RE7pi0SP8AHjfMdzQM6YtAc2VojCd8ojq7arlyDVSdbhWjpSPM/wAaL/vdzT+i+n7XofzVop/8r/8AsuXJVkzlJuGWUu6etX5mP81/NSWrpi0X9fG+Y7muXKmskcOTTFM6ZtMv5iN8x3NcembSD/MRvmO5rlySNtTvcN3TVp/MRvmO5rFy5XRi5Pq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www.gwc.maricopa.edu/class/bio201/Histology/31SmoothMusc3_400X_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05201"/>
            <a:ext cx="3857625" cy="2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Cardiac Muscle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Found in the heart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is pushed through the body </a:t>
            </a:r>
          </a:p>
          <a:p>
            <a:endParaRPr lang="en-US" dirty="0"/>
          </a:p>
        </p:txBody>
      </p:sp>
      <p:pic>
        <p:nvPicPr>
          <p:cNvPr id="27650" name="Picture 2" descr="http://www.eugraph.com/histology/cardiova/cardimag/card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048001"/>
            <a:ext cx="4286251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Skeletal Muscle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Muscle attached to bones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Attached to bones by connective tissue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Tendons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Pull onto the bones they are attached to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causes body to move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Release energy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Maintains body temperature </a:t>
            </a:r>
          </a:p>
        </p:txBody>
      </p:sp>
      <p:sp>
        <p:nvSpPr>
          <p:cNvPr id="4" name="AutoShape 2" descr="data:image/jpeg;base64,/9j/4AAQSkZJRgABAQAAAQABAAD/2wCEAAkGBxQTEhUUExQWFhQXFxoYFxcYGBcUFRgXHBodHRoUFRQYHCggGBwlGxoYITEhJSksLi4uFx8zODMsNygtLisBCgoKDg0OGhAQGi8kHxwsLCwsLCwsLCwsLCwsLCwsLCwsLCwsLCwsLCwsLCwsLCwsLCwsLCwsLCwsLCwsLCwsLP/AABEIAMIBAwMBIgACEQEDEQH/xAAaAAACAwEBAAAAAAAAAAAAAAADBAECBQAG/8QASRAAAQICBQoDBAcECQQDAAAAAQACAxEEIUFR8AUSMWGBkaGxwdETUnEUIpLhFTJCU2KC8SRDRHIGIzNUg6KywuI0k6PSFmRz/8QAGgEBAQEBAQEBAAAAAAAAAAAAAQACAwQGBf/EAC0RAAIBAwMCBQMEAwAAAAAAAAABAgMREhNBUSExBFKRofAUQmEisdHxI2KB/9oADAMBAAIRAxEAPwD0z4rPu273Lg9nkHxO7JXPU+Mv1mz6LSGnRWfd/wCc9kP2hnkd8XdqXc8FVc8IuSpINELHTAdEYbwGv5gJJ1EnOVJfMeZjZbgVZzlxem5rRtuFosJwb70VpPoQmfD/ABN33bFnGtXMPWq7HTtuOGGbCN9yp4TrBxFiVEFXh0auczvVkxxtuGDH+U4+ahwd5TuxaiMgazgph0Ko1m20rV2ZcrMSruduONKtXr3b+KOwO8xttvCO0uvNtptHdN2Zc2hH1xPSol6b79K0jEd5jby161bxn+a/SAfs90ZMzqyMzMxwPCtWDDjdyWk6KfwnTpaPKuL/AMLPhHlVkzOtLgzczGNS7wzctZsvK3d+FQQPK3d+HurNmfqXwZHhm5WEIrUIHlbgT5ri+5o43JzZfUSexm+DJJUqjRi9pZEDWD6zcybjbU49ltOiny6dZVTS5fZ4lWTDUm9vcWZBcbKlDoeJJk06dnEoefP9VZMr1N0DnVoKy8sUR8SWaahYb70PKjKS1znQznMsaA0mV0tOn12JzJ7nvbN7M07RPYawm7NIBkyiCEzN22y46k5MTSrsowc/wy8B2iWj1/VMUeI17Q5jg5t4Mx6VKyN3QSaFGiSQMox3MZNrS43BJZPpD4wd4jC0blXYpIe9qF4XJVuSoeveuWMma6DLyZqpSsaiUsTkYZumCN6aosCJI+IBOyU68FYZ3U0QJ43IrQSFcQVfMUTkhYt6KoTMRvXkhqFMqAjNKsalIKTLZACMyHXpVM4KWxCNBUZY4xutQ8oDIqvn9Fo5Yu5wneiiIEuX4xqVfEx6qFxuOBytnY2pERMcVYPx61pMaQ2YmPUqQ/Hqk/Ex61qzI3TiZ9FA6Q0YuJXqPHG/qlHROPUz5BCDuMuKrCqKNEPCq5yVZF4y4n5KfEnt6nsE2M6NgxIQyeiEYk9vU1cAql89vUyHAKNqBxb0VWHouc6e3rUOAKHKZ9dG2obmgqOqQZh6K2fru4+iW07dmmocArk8etQ4BROCEabkiFEeHuBnpMiQDOYrG1TkfJ8OjtLYedJxBM3Z1e3QnCfltqb1XZ12zk3qUhguC5jG5V8e8Kpdds5N6lQ7Vs5DqgcUXD2qUuYZOg1Llgzpo14mXfwt3bUt9Mi0DcAspx6IBC5y6HSPhocG4coNN2D6XqzYjDq3X91iBuNiK0Y9QlC6MV2N0UdptGCgxaKNWCs1rjfghTnm/BCTCpNbjhgY2oboWJJXxnX4IUCkuxrHdR0UGMZmK1Yt6pcUx2NY7hEZT3XV9x3CScZBjDKgAokDKZlWBbZqmmhlL8AOzVNJybmthBzteJd1UOxsWblClQnvJfQA51fvVA6J6Qm8lGCxrnMoohny6Z+7MSE5JBTl5fnoMzx6BcDj0HdBdltoJ/ZJjV6TvTtAysx/1qGGStLjLmi7B1X5QGdj0HdRPHoO61vaoI/cN3u7pDKWXIcKWbQ8/wDlziB/mxNV3wGtLysBnSt0dG9yuzpW6Oje5RKB/SBkR0vZczTWQZVW6VoGntshQ9ybvgtWXlMoy3dGy5lSXyt0f7Wy5laLsoXNhj8jVSJlJ4BzQ2Y0DMaJyrFclXY5z8oiYkrdHRsuZUF3CfBsuZQTl6lz/smgT/DoFYOhNUbKscibptNwzbK7k3Y3m9ihMr6p2GxsuZUkG41TsNjZDiUd1Pi+d2+XJDNNied/xu7q6j+vhFTDd5XVT+ybGyuvKkwHj7D6p/YdY2V15VXUt3mdZ9p3dAMc1Vmy0+qOo41HwNezRB+7fV+B32WyuvKg0WIP3b6vwmxshxKSzgeHKaJBY2r3RZyJT1FxmuBg0Z4+w4S2aGyHEpeN7unm2xtVt5RWGRqDbLB5SVYWVXf6VGby3EXk2EASH2m3eqlMuProHJQsmW5cHOhCzZzHUIBgzxtHUbE2DLGPVViNt344rLPQmRCgirGj5FHZBAuq6HsUCGZYxgozXYO75IMyuE8AaqpX2GXIoAhiWsS4GR5phj9uJfL1CAYhGMWckgrlPA6cDJCMA1abOBkUwY1+KsFU8XXjFajabBsg9OciqZtfw9UzOeMW80JzccuoSaTIo4vxUQnBIDHlSjHAHRj9JjYieLjF7eSUZkrkPnM7f9KivnyXfLh/xrVi7HA8JFQnMlbr5JkgWa+QSxl35HoVzHkY2Hoky43GHt6qMzryQ2xTy7FW8Tp2UZxZMR3XlNQO66eOCo0cZdklYMR1XRu/JD240Kc/GySgsVc3ryVz3/0qM4Y9FwijHpJRM4tHPlJWe2oy18gOVaoX42SU5+NklACdC68pcq1V0EDGqXKtFON2aod37BRrJgS3H5Zcl2dj8skUsnjZ0VTDUOS3Kl2nb/pAUudp29FBabju1Ibn6xvHp3UXQsQpQ5tNecPiC5YZZI0DRRY9vFQKIbC3f8ku8IecssMXyNeyOsA3jGpc6jOu4hLCIbyreIfMVDjIu9hbpq2hD8TWN47ocdmdU+sa660v9Gw5/wBm3cobMerUFupRRGiHUxob6CSbbHckLtCi6afbGdcNyKI8qyG7QEhm+DLkpDDcteFSAdAhnYCjsjy+yz4R1Uc5VmtjDEE3K4o7rl6AUo+VnwN7KfpA+RnwhF2c34iflMAUN9yI3JzzjFi2DlJ9cms+FqC/KUU+XYB0Cepa1V7CLclPxjGlEbkd9ysabEvQ3Uh50lPUcqr4C/RRtKn2Bo0uCUc516pnG9JYze4/7KwaXBSYUIWjcs8tKqWqHTk/uLZVydBiCek1Wloq0VDWsluSAHTDIU5zrc4137ZJxziqmaTS8PyzSokdoH9YyGbs0SqlVpBuR/b4X3TMV3LGEMq0OGcY1osT8NHds2BlCF90zdt+aIcpMbogwtrR6/NYobK3Epc+S5xnt7S6IxTMPwsHyar8tDR4MIejQOiz3kO0l+yI8cGyCCQpCVFLsP0tPgrFhtIc05xaRIhz3uBFxBNarCotHA/6WjXz8FhM7ySK1csxwVXNxwSL8PT4DQxBaJCjwABYITAOS5CEMm1cubM/TU+CsQHHFCzTid6fjMqQ83Vf8kM9amLAdeKtPrykrvGPRUAxxKBuX7jgFfuOVaFLHrWeCuJ416OCQYRhHLkrsr4ITRPojsGOSjDE8o0J7/qRSzRZNVGTw6HmRXF5v+qeCdiKrGE2rSZjBd2LZNyfCgmbQ6d5JK1GRm60Dw5aVUpDCOw57QAhiMk3KQVDpoZ8ZUdEJQZqWquaxSLrgpYK0xIBIN2FgjwgCgzV4TjNQNdBjwwofDqUBxvCuYlhScuqEWw1dsK5WLgKrcBWbGCjo2yoo2pWdCljWrtizxqmpjOqxq7qMZO5nnt1KqBo9OhRM7G1Qwz4dVHfYrLGxce/IdkYHGxWzgOPIBRnIAWdehUmH15g8lLnb6+YCiJFOP5pclF1LAgVG881KCxwIr0qFzfcMWOUbJUd8P8ArXthvN2aZbylMo5BdR2h7zSY9Z/s2eJLXmsdUPVLuyJCc7Oc57jOdbiVsw6QQPdJ1cgstO55saq3AZGoZpEPPYIrQDIiLDMN24msawU5/wDG4urh3RIVJN53lMMpR17z6LLvsZc6y3Eh/RuN5eXdQ3IUav3HVXjT6LSFMI0E78WocenP0Zx3zxWj9QKrX/BmxcnRWCZhxNjHOO5oKz4jo7nBkCjxXvM557IkBokJ1veyRnqu2LciUp8j75370BtNeK8471pXNXrPdAaDkalun40JkK6UTPnuaJJxuQol7PiWdHpzjpcSl/aCbTvKep1jTrW6yXobLsiRLXM+JD+h3D7TPiCzc6+eNK5rscStK/JpQqc+xWm5Jped7joObO11cu6tk7J0cT8Z8I3ZpHFS2J041nkuAnbp61ngk1hPdjhocrW/E3upNG/l3hKjG2vkFwia8EzPBJYy5Gs2VyqUERTfjSVHjuxvPRRYs4wbsVKGiV2Ao9pdjeV3tDr8SUatIHGpjAZGI0G4uAO6as2POsEEXggjSqxKFDeZvhMcby0Xd0WDRmNBDGNaDYBKzuk53kihM6/TqoDpacVJWnZID3Bwe6GR5TKdVvFPUMmHpiRH/wAxBF+iVygznwU8WVt/IBSY0+PMJuLlKU5NBMjpAlPWs3I1IpILzSHQ3A/Va1jQBXpnKarsHOXlLbcZyq1w5cyVr+3tH2W/C3shfSc/sMP5R2Rdiqs/KZxcMfyqrn68SATdLpBeKvc/la2fJUhQ2SlED4k73Bo3NCbg6s19vuLF4vv6KHnXia0KOyCx02UdoOszG4oz6dLRChD8o7Iu+AVefl9zJbsXLT+kj91C+BvZcsdR1qnl9xNrCb0WE3pzTJgysP6Lg3ViSGzbqJlWjpzRBPlzUDtympBqkdXdFzm2Xhk34nUpikX19jUl2vAlWLLdqgxAZVizuordQj4glq7aEo/Rj0UuPTuqk42d1o6xVhaIMcAqtEsXVBHczGzuozcbO6jumScbKgqOOPSoKxxu7rg2/FXdIAwa8XSRwcbJIYZj0HdWaL8SCSZzjjgubjdJcAMagul04VqK5dzuvKSo92nb0CiV+rhWgimQgZGI2y3akLpBTbt6dVZvfG9WgRWP+q4OlKcjPWVcjVjSVGckWztd6hz9Yt7IcjjeoUHQvptFvZSW3SQlIcoGX8E3IdMeITHPfU1om46vS9Di5WgsMnxWNI0gvaCNhKvDpsKKCA5sQSk4AhwkRoI1pMOXBjHLYfCa9jSM8uAzrA3S4yqT+R4bxDBiEkmuRlMDXLemxRmBrWtYA1v1QBUPTmoJKjUb7hg9Xa9KOcpbGUaxuPZyA5yoykKsV9qTKgHauSufrXLA4s1HZbjXt+BvobFzcuxbmfAMaVlOPXlNFYOvQrm4oy6FNbGn9NRCPqw/gHVS7KhEyWsP5BZ8klLr36lRFNQxb2RZGNKHApSMrtzj+xh2vNA6rRyRSIJGd7O1huc35pbOAGL5IjXrVgfh4mtFjQj+6h7GkcihGJAGmENmd/7LNEXWquioSRKgaraRRfuHH8zh/uRWxqJ/d3fGe6xM/GxTndeUlYon4dcv1Np0Shj+Hd8Z7qjqTRB/DG37Z7rKc/Tt6BUiP07eisF8YLwy5fqzXdTKKP4X/wAhvVHU+jf3QfGb/RY736dvMIbn6dvOSsF8bNrwkeX6s2Dlaj/3Nv8A3D2VXZagf3Nvxn1uWM8z48TJWayfHifknBfGzX0lP8+rNxuVoBH/AEjdYz/+KWfEopn+wwt4NsvIl4UDj1d8kyyjjf1M0qC+NnJ0KS59WHo1MgsqZRIbZ3OAtl5FETLbf7s34r/yoboUtGNJ5JEw693XorFFGhTf9sbi5e933aOyetxNk7kj9Oxz/DQZfzEWIzIGq7kpzbJYzUqKNOhT/PqxyHlaoZ0ETlXJ5lyRDTm2QR8WzypIM1G3kFcmU9vMKxRl0YfGwUUQXGfs7Jk1khpnMnT7tdu9ZOU8nsiSkTDqAkz3RKvSALgtgux+ZBdDnw5laXQ6RpwWxn5LonhMzRFJ8udXmmU9Fqz3/wBH4oLnQ6UZuJP1ooEzXoz5DctyHC1XcijMAx6JGVOInR6NHbCzc6G+JY59Y25siloVGpmd73s+bcM+a2XAEVYqmliJHSoFEpFfI/UefQBGh0XOE6hqNRXB95UGNK9RWnyE+jXXt+L5LkMRSuWA/wAhjxMqgEjMeZECoT0iVSfoNJzxU1w/mEtLZdFuyg2A8Oyl7YWkT4LDfUtb8GUXHGsKhnj0Wi4MsmhZrNajSmuBMqTjanxR2G1SaO2SrjqIzjjepljan3QmCe2++aG8CuQv5zTclUuKNbou/wCSlvbnWivMp7eYKG+ILTfwM1GsiAenOSoTjgiTFhwHKJGenAd80mkzNpEOMSc0gCyqy2y5VZRIxNbwBvq03LYZrOAZdVVzpHd1CRuCFG11/OaYgw5Y/FNCEW/VPkriNo47aioHdj7RqxnKwd05rP8AH16etXMK3tGPX5hJxdNjwdo2dUs4V7uUksaScYvUe0Y4hQqm0OMGNiGX6cWSSpjm9VD0msB579eJJeJG07UMxENxxwUKgF8REETG2aVx0XTxjWo04oaLsbZqviS4c+yXMSVsvn81XxQdBG8eoSGIcRenD5Kjn9OEweFaGXY4jqFBOOI4VKGyRznfPdI9Chl9+3dI9CrkasfpUquhm7H6INJoG5xvUq3gLlhleJuezOx6osOhnHqixopAqA3fNAj014F3BYdzxXlIbZk6aIzJYvK8hlSm08xAIUQNh1TNU9c5z4LbhU6JIAvcatJOmw1WIs+TLp1RqLkyMPqhhumSN6vQsnRjVEa1usGc+CVdlWIPqvKC7LUb7x2+SP1GdKs9zcGRneYV9lH0E69u/VJYDsrxLXHeVU5Uf5nbym0uTWhX5RvxP6PPvbvN0ku7IDrXsl6k2eiy2ZQcbSppOUHhpLRnm6cp7VWlyWnWXd+xoHI4++hjTYbpIbsksP8AEQ7bHXLAomVornyiQHQ9PvZ2cFFKyhEYCTBc6s/UcHVX1rVnz+xpRqeb2Nx+TIQn+0i3RDeVR+T4NtJNv7p3e9YlHyq11TgYZufITndXWmHRNarPk6RhN/f+38Gk6h0e2kPt0Qjf/MhugUfzxzrDWC3W5ZpdrxJEhu0+ibfk1pSX3v2/gczKP/8AY/8AHepIo90f4mC3+VLsM9GvuFd8E8+IqVYsP9mXMSjD93GP+I2/U1QY9H+4i7Y2vU1UEAHb1FXFWbRhjWJJxLCPL9SsGNBb9aE8j/8AQz06lal0uDmnw6PJ344jyNNcw0g6NaREQF5aRI67RoMij+zmWLKk2F04vd+rAQaa6fvUaERbKJFnsrWm2kwT/DD/ALr0m2EFcgBVg0Y7N+rCGlsmf2ZoFh8SJXfMTqrV2Uln3DPiiH/ckSeiuyJjGpVkOjG2/qy1Ih0d5m+jQifWKdH59q6HR6MNFGhT/wAU6P8AEurViaqtPb5KG+vpzHZVkZ0Y/GxpkaGBIQYeqTXdX3K7Y7fu2fDu0m5IiJXp9OY3GpE8SrFX6FNkDpILSKbJs2QWONxa1vQpEZTpBl+ywRPTW2r/ACIwx13aVBiY5jqroZdBfk0YUeYE2NnbJrCJ+uauWb44vXLFi0UPxKcZYv7Jd9KmPTp8km+3byUfPlJZfc9KpxQXxcenyUeLVKur9OyGRjZJRfsVc3ZBHxZ4xaqByjNx6qwZqx+irl0KOXBFEM3HGjgrCA6wYs4KuOSAirG0cEYPxxRG0J5+ycfJFZkyIfsncq5hzjyZUWJGD5tkWXFOeKn25HiXFXGRXWhWSMakFueep+SIUZwc8GYu1FaWaLLOieZk6/bOV6s2jNvxOa1czqR2EWgDSMAohcJVCWJI7i0XWd1T2oXNs7puWVwTHSRfFFyoKeR9lu7aVByifK3cLplVycZPYmYOiWD3VmO1Yn3QfpB3lbuG2xS3KT7m7h2VcsZcHPZM1jhvRJG7H6Kv0k+4bkM5QJsuxuSWM+AmYbsWcFR0InG5Q2kTsHG0+tyFSXuIObmtJFoJ07bgq42kggh7VUw0jRaFGYPdiwhqMMkV1m1bFFpBaGiKIbnEy91pGnVO5Rh1JLYVc0rsw3Y0rabGbZDb8PfUhPj/AIWj0A6akXZhV5P7TK8E3H9a1YQXHQMFNRKSVkZToLo37+NDF0NwaD61TSbznbsPGjO9MYCQyj4jR/Vta42zdmy/RKULIjIZn4kaIb4kQu4aFosqqGhKZpZNdehnspEeX9kPjB6Llp5hXLF0P/fnoFa0Vfl6osBgqqH2eq5cl9zLGoEISFQ0Cwa0aBBb5RbYFy5Z2OTY9Bgt8otsGpPwqOzyttsF65csM882xgQG1+63cL1DmCegLlywu55JNmRT4hqrOm9JNiuIFZstOtcuXeJ2h2Gs8zNZ0/7UGNEMjWbLfwqVyREvEJFZOi/8KGdGzouXLZ7aXYDFGNiDKveuXKPVEsR16Krmi7GcuXLK7kgcq8eZGhirfzXLlpC+xDrdqgjTt5BcuSZDsGn83IIz2i7FS5co5yOl15q3z5rlyUcpEk9eaiJ35qFyQQF40+h5qHDqoXKOpUtRi0VbVy5BS7BQFy5cuJ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QXFxoYFxcYGBcUFRgXHBodHRoUFRQYHCggGBwlGxoYITEhJSksLi4uFx8zODMsNygtLisBCgoKDg0OGhAQGi8kHxwsLCwsLCwsLCwsLCwsLCwsLCwsLCwsLCwsLCwsLCwsLCwsLCwsLCwsLCwsLCwsLCwsLP/AABEIAMIBAwMBIgACEQEDEQH/xAAaAAACAwEBAAAAAAAAAAAAAAADBAECBQAG/8QASRAAAQICBQoDBAcECQQDAAAAAQACAxEEIUFR8AUSMWGBkaGxwdETUnEUIpLhFTJCU2KC8SRDRHIGIzNUg6KywuI0k6PSFmRz/8QAGgEBAQEBAQEBAAAAAAAAAAAAAQACAwQGBf/EAC0RAAIBAwMCBQMEAwAAAAAAAAABAgMREhNBUSExBFKRofAUQmEisdHxI2KB/9oADAMBAAIRAxEAPwD0z4rPu273Lg9nkHxO7JXPU+Mv1mz6LSGnRWfd/wCc9kP2hnkd8XdqXc8FVc8IuSpINELHTAdEYbwGv5gJJ1EnOVJfMeZjZbgVZzlxem5rRtuFosJwb70VpPoQmfD/ABN33bFnGtXMPWq7HTtuOGGbCN9yp4TrBxFiVEFXh0auczvVkxxtuGDH+U4+ahwd5TuxaiMgazgph0Ko1m20rV2ZcrMSruduONKtXr3b+KOwO8xttvCO0uvNtptHdN2Zc2hH1xPSol6b79K0jEd5jby161bxn+a/SAfs90ZMzqyMzMxwPCtWDDjdyWk6KfwnTpaPKuL/AMLPhHlVkzOtLgzczGNS7wzctZsvK3d+FQQPK3d+HurNmfqXwZHhm5WEIrUIHlbgT5ri+5o43JzZfUSexm+DJJUqjRi9pZEDWD6zcybjbU49ltOiny6dZVTS5fZ4lWTDUm9vcWZBcbKlDoeJJk06dnEoefP9VZMr1N0DnVoKy8sUR8SWaahYb70PKjKS1znQznMsaA0mV0tOn12JzJ7nvbN7M07RPYawm7NIBkyiCEzN22y46k5MTSrsowc/wy8B2iWj1/VMUeI17Q5jg5t4Mx6VKyN3QSaFGiSQMox3MZNrS43BJZPpD4wd4jC0blXYpIe9qF4XJVuSoeveuWMma6DLyZqpSsaiUsTkYZumCN6aosCJI+IBOyU68FYZ3U0QJ43IrQSFcQVfMUTkhYt6KoTMRvXkhqFMqAjNKsalIKTLZACMyHXpVM4KWxCNBUZY4xutQ8oDIqvn9Fo5Yu5wneiiIEuX4xqVfEx6qFxuOBytnY2pERMcVYPx61pMaQ2YmPUqQ/Hqk/Ex61qzI3TiZ9FA6Q0YuJXqPHG/qlHROPUz5BCDuMuKrCqKNEPCq5yVZF4y4n5KfEnt6nsE2M6NgxIQyeiEYk9vU1cAql89vUyHAKNqBxb0VWHouc6e3rUOAKHKZ9dG2obmgqOqQZh6K2fru4+iW07dmmocArk8etQ4BROCEabkiFEeHuBnpMiQDOYrG1TkfJ8OjtLYedJxBM3Z1e3QnCfltqb1XZ12zk3qUhguC5jG5V8e8Kpdds5N6lQ7Vs5DqgcUXD2qUuYZOg1Llgzpo14mXfwt3bUt9Mi0DcAspx6IBC5y6HSPhocG4coNN2D6XqzYjDq3X91iBuNiK0Y9QlC6MV2N0UdptGCgxaKNWCs1rjfghTnm/BCTCpNbjhgY2oboWJJXxnX4IUCkuxrHdR0UGMZmK1Yt6pcUx2NY7hEZT3XV9x3CScZBjDKgAokDKZlWBbZqmmhlL8AOzVNJybmthBzteJd1UOxsWblClQnvJfQA51fvVA6J6Qm8lGCxrnMoohny6Z+7MSE5JBTl5fnoMzx6BcDj0HdBdltoJ/ZJjV6TvTtAysx/1qGGStLjLmi7B1X5QGdj0HdRPHoO61vaoI/cN3u7pDKWXIcKWbQ8/wDlziB/mxNV3wGtLysBnSt0dG9yuzpW6Oje5RKB/SBkR0vZczTWQZVW6VoGntshQ9ybvgtWXlMoy3dGy5lSXyt0f7Wy5laLsoXNhj8jVSJlJ4BzQ2Y0DMaJyrFclXY5z8oiYkrdHRsuZUF3CfBsuZQTl6lz/smgT/DoFYOhNUbKscibptNwzbK7k3Y3m9ihMr6p2GxsuZUkG41TsNjZDiUd1Pi+d2+XJDNNied/xu7q6j+vhFTDd5XVT+ybGyuvKkwHj7D6p/YdY2V15VXUt3mdZ9p3dAMc1Vmy0+qOo41HwNezRB+7fV+B32WyuvKg0WIP3b6vwmxshxKSzgeHKaJBY2r3RZyJT1FxmuBg0Z4+w4S2aGyHEpeN7unm2xtVt5RWGRqDbLB5SVYWVXf6VGby3EXk2EASH2m3eqlMuProHJQsmW5cHOhCzZzHUIBgzxtHUbE2DLGPVViNt344rLPQmRCgirGj5FHZBAuq6HsUCGZYxgozXYO75IMyuE8AaqpX2GXIoAhiWsS4GR5phj9uJfL1CAYhGMWckgrlPA6cDJCMA1abOBkUwY1+KsFU8XXjFajabBsg9OciqZtfw9UzOeMW80JzccuoSaTIo4vxUQnBIDHlSjHAHRj9JjYieLjF7eSUZkrkPnM7f9KivnyXfLh/xrVi7HA8JFQnMlbr5JkgWa+QSxl35HoVzHkY2Hoky43GHt6qMzryQ2xTy7FW8Tp2UZxZMR3XlNQO66eOCo0cZdklYMR1XRu/JD240Kc/GySgsVc3ryVz3/0qM4Y9FwijHpJRM4tHPlJWe2oy18gOVaoX42SU5+NklACdC68pcq1V0EDGqXKtFON2aod37BRrJgS3H5Zcl2dj8skUsnjZ0VTDUOS3Kl2nb/pAUudp29FBabju1Ibn6xvHp3UXQsQpQ5tNecPiC5YZZI0DRRY9vFQKIbC3f8ku8IecssMXyNeyOsA3jGpc6jOu4hLCIbyreIfMVDjIu9hbpq2hD8TWN47ocdmdU+sa660v9Gw5/wBm3cobMerUFupRRGiHUxob6CSbbHckLtCi6afbGdcNyKI8qyG7QEhm+DLkpDDcteFSAdAhnYCjsjy+yz4R1Uc5VmtjDEE3K4o7rl6AUo+VnwN7KfpA+RnwhF2c34iflMAUN9yI3JzzjFi2DlJ9cms+FqC/KUU+XYB0Cepa1V7CLclPxjGlEbkd9ysabEvQ3Uh50lPUcqr4C/RRtKn2Bo0uCUc516pnG9JYze4/7KwaXBSYUIWjcs8tKqWqHTk/uLZVydBiCek1Wloq0VDWsluSAHTDIU5zrc4137ZJxziqmaTS8PyzSokdoH9YyGbs0SqlVpBuR/b4X3TMV3LGEMq0OGcY1osT8NHds2BlCF90zdt+aIcpMbogwtrR6/NYobK3Epc+S5xnt7S6IxTMPwsHyar8tDR4MIejQOiz3kO0l+yI8cGyCCQpCVFLsP0tPgrFhtIc05xaRIhz3uBFxBNarCotHA/6WjXz8FhM7ySK1csxwVXNxwSL8PT4DQxBaJCjwABYITAOS5CEMm1cubM/TU+CsQHHFCzTid6fjMqQ83Vf8kM9amLAdeKtPrykrvGPRUAxxKBuX7jgFfuOVaFLHrWeCuJ416OCQYRhHLkrsr4ITRPojsGOSjDE8o0J7/qRSzRZNVGTw6HmRXF5v+qeCdiKrGE2rSZjBd2LZNyfCgmbQ6d5JK1GRm60Dw5aVUpDCOw57QAhiMk3KQVDpoZ8ZUdEJQZqWquaxSLrgpYK0xIBIN2FgjwgCgzV4TjNQNdBjwwofDqUBxvCuYlhScuqEWw1dsK5WLgKrcBWbGCjo2yoo2pWdCljWrtizxqmpjOqxq7qMZO5nnt1KqBo9OhRM7G1Qwz4dVHfYrLGxce/IdkYHGxWzgOPIBRnIAWdehUmH15g8lLnb6+YCiJFOP5pclF1LAgVG881KCxwIr0qFzfcMWOUbJUd8P8ArXthvN2aZbylMo5BdR2h7zSY9Z/s2eJLXmsdUPVLuyJCc7Oc57jOdbiVsw6QQPdJ1cgstO55saq3AZGoZpEPPYIrQDIiLDMN24msawU5/wDG4urh3RIVJN53lMMpR17z6LLvsZc6y3Eh/RuN5eXdQ3IUav3HVXjT6LSFMI0E78WocenP0Zx3zxWj9QKrX/BmxcnRWCZhxNjHOO5oKz4jo7nBkCjxXvM557IkBokJ1veyRnqu2LciUp8j75370BtNeK8471pXNXrPdAaDkalun40JkK6UTPnuaJJxuQol7PiWdHpzjpcSl/aCbTvKep1jTrW6yXobLsiRLXM+JD+h3D7TPiCzc6+eNK5rscStK/JpQqc+xWm5Jped7joObO11cu6tk7J0cT8Z8I3ZpHFS2J041nkuAnbp61ngk1hPdjhocrW/E3upNG/l3hKjG2vkFwia8EzPBJYy5Gs2VyqUERTfjSVHjuxvPRRYs4wbsVKGiV2Ao9pdjeV3tDr8SUatIHGpjAZGI0G4uAO6as2POsEEXggjSqxKFDeZvhMcby0Xd0WDRmNBDGNaDYBKzuk53kihM6/TqoDpacVJWnZID3Bwe6GR5TKdVvFPUMmHpiRH/wAxBF+iVygznwU8WVt/IBSY0+PMJuLlKU5NBMjpAlPWs3I1IpILzSHQ3A/Va1jQBXpnKarsHOXlLbcZyq1w5cyVr+3tH2W/C3shfSc/sMP5R2Rdiqs/KZxcMfyqrn68SATdLpBeKvc/la2fJUhQ2SlED4k73Bo3NCbg6s19vuLF4vv6KHnXia0KOyCx02UdoOszG4oz6dLRChD8o7Iu+AVefl9zJbsXLT+kj91C+BvZcsdR1qnl9xNrCb0WE3pzTJgysP6Lg3ViSGzbqJlWjpzRBPlzUDtympBqkdXdFzm2Xhk34nUpikX19jUl2vAlWLLdqgxAZVizuordQj4glq7aEo/Rj0UuPTuqk42d1o6xVhaIMcAqtEsXVBHczGzuozcbO6jumScbKgqOOPSoKxxu7rg2/FXdIAwa8XSRwcbJIYZj0HdWaL8SCSZzjjgubjdJcAMagul04VqK5dzuvKSo92nb0CiV+rhWgimQgZGI2y3akLpBTbt6dVZvfG9WgRWP+q4OlKcjPWVcjVjSVGckWztd6hz9Yt7IcjjeoUHQvptFvZSW3SQlIcoGX8E3IdMeITHPfU1om46vS9Di5WgsMnxWNI0gvaCNhKvDpsKKCA5sQSk4AhwkRoI1pMOXBjHLYfCa9jSM8uAzrA3S4yqT+R4bxDBiEkmuRlMDXLemxRmBrWtYA1v1QBUPTmoJKjUb7hg9Xa9KOcpbGUaxuPZyA5yoykKsV9qTKgHauSufrXLA4s1HZbjXt+BvobFzcuxbmfAMaVlOPXlNFYOvQrm4oy6FNbGn9NRCPqw/gHVS7KhEyWsP5BZ8klLr36lRFNQxb2RZGNKHApSMrtzj+xh2vNA6rRyRSIJGd7O1huc35pbOAGL5IjXrVgfh4mtFjQj+6h7GkcihGJAGmENmd/7LNEXWquioSRKgaraRRfuHH8zh/uRWxqJ/d3fGe6xM/GxTndeUlYon4dcv1Np0Shj+Hd8Z7qjqTRB/DG37Z7rKc/Tt6BUiP07eisF8YLwy5fqzXdTKKP4X/wAhvVHU+jf3QfGb/RY736dvMIbn6dvOSsF8bNrwkeX6s2Dlaj/3Nv8A3D2VXZagf3Nvxn1uWM8z48TJWayfHifknBfGzX0lP8+rNxuVoBH/AEjdYz/+KWfEopn+wwt4NsvIl4UDj1d8kyyjjf1M0qC+NnJ0KS59WHo1MgsqZRIbZ3OAtl5FETLbf7s34r/yoboUtGNJ5JEw693XorFFGhTf9sbi5e933aOyetxNk7kj9Oxz/DQZfzEWIzIGq7kpzbJYzUqKNOhT/PqxyHlaoZ0ETlXJ5lyRDTm2QR8WzypIM1G3kFcmU9vMKxRl0YfGwUUQXGfs7Jk1khpnMnT7tdu9ZOU8nsiSkTDqAkz3RKvSALgtgux+ZBdDnw5laXQ6RpwWxn5LonhMzRFJ8udXmmU9Fqz3/wBH4oLnQ6UZuJP1ooEzXoz5DctyHC1XcijMAx6JGVOInR6NHbCzc6G+JY59Y25siloVGpmd73s+bcM+a2XAEVYqmliJHSoFEpFfI/UefQBGh0XOE6hqNRXB95UGNK9RWnyE+jXXt+L5LkMRSuWA/wAhjxMqgEjMeZECoT0iVSfoNJzxU1w/mEtLZdFuyg2A8Oyl7YWkT4LDfUtb8GUXHGsKhnj0Wi4MsmhZrNajSmuBMqTjanxR2G1SaO2SrjqIzjjepljan3QmCe2++aG8CuQv5zTclUuKNbou/wCSlvbnWivMp7eYKG+ILTfwM1GsiAenOSoTjgiTFhwHKJGenAd80mkzNpEOMSc0gCyqy2y5VZRIxNbwBvq03LYZrOAZdVVzpHd1CRuCFG11/OaYgw5Y/FNCEW/VPkriNo47aioHdj7RqxnKwd05rP8AH16etXMK3tGPX5hJxdNjwdo2dUs4V7uUksaScYvUe0Y4hQqm0OMGNiGX6cWSSpjm9VD0msB579eJJeJG07UMxENxxwUKgF8REETG2aVx0XTxjWo04oaLsbZqviS4c+yXMSVsvn81XxQdBG8eoSGIcRenD5Kjn9OEweFaGXY4jqFBOOI4VKGyRznfPdI9Chl9+3dI9CrkasfpUquhm7H6INJoG5xvUq3gLlhleJuezOx6osOhnHqixopAqA3fNAj014F3BYdzxXlIbZk6aIzJYvK8hlSm08xAIUQNh1TNU9c5z4LbhU6JIAvcatJOmw1WIs+TLp1RqLkyMPqhhumSN6vQsnRjVEa1usGc+CVdlWIPqvKC7LUb7x2+SP1GdKs9zcGRneYV9lH0E69u/VJYDsrxLXHeVU5Uf5nbym0uTWhX5RvxP6PPvbvN0ku7IDrXsl6k2eiy2ZQcbSppOUHhpLRnm6cp7VWlyWnWXd+xoHI4++hjTYbpIbsksP8AEQ7bHXLAomVornyiQHQ9PvZ2cFFKyhEYCTBc6s/UcHVX1rVnz+xpRqeb2Nx+TIQn+0i3RDeVR+T4NtJNv7p3e9YlHyq11TgYZufITndXWmHRNarPk6RhN/f+38Gk6h0e2kPt0Qjf/MhugUfzxzrDWC3W5ZpdrxJEhu0+ibfk1pSX3v2/gczKP/8AY/8AHepIo90f4mC3+VLsM9GvuFd8E8+IqVYsP9mXMSjD93GP+I2/U1QY9H+4i7Y2vU1UEAHb1FXFWbRhjWJJxLCPL9SsGNBb9aE8j/8AQz06lal0uDmnw6PJ344jyNNcw0g6NaREQF5aRI67RoMij+zmWLKk2F04vd+rAQaa6fvUaERbKJFnsrWm2kwT/DD/ALr0m2EFcgBVg0Y7N+rCGlsmf2ZoFh8SJXfMTqrV2Uln3DPiiH/ckSeiuyJjGpVkOjG2/qy1Ih0d5m+jQifWKdH59q6HR6MNFGhT/wAU6P8AEurViaqtPb5KG+vpzHZVkZ0Y/GxpkaGBIQYeqTXdX3K7Y7fu2fDu0m5IiJXp9OY3GpE8SrFX6FNkDpILSKbJs2QWONxa1vQpEZTpBl+ywRPTW2r/ACIwx13aVBiY5jqroZdBfk0YUeYE2NnbJrCJ+uauWb44vXLFi0UPxKcZYv7Jd9KmPTp8km+3byUfPlJZfc9KpxQXxcenyUeLVKur9OyGRjZJRfsVc3ZBHxZ4xaqByjNx6qwZqx+irl0KOXBFEM3HGjgrCA6wYs4KuOSAirG0cEYPxxRG0J5+ycfJFZkyIfsncq5hzjyZUWJGD5tkWXFOeKn25HiXFXGRXWhWSMakFueep+SIUZwc8GYu1FaWaLLOieZk6/bOV6s2jNvxOa1czqR2EWgDSMAohcJVCWJI7i0XWd1T2oXNs7puWVwTHSRfFFyoKeR9lu7aVByifK3cLplVycZPYmYOiWD3VmO1Yn3QfpB3lbuG2xS3KT7m7h2VcsZcHPZM1jhvRJG7H6Kv0k+4bkM5QJsuxuSWM+AmYbsWcFR0InG5Q2kTsHG0+tyFSXuIObmtJFoJ07bgq42kggh7VUw0jRaFGYPdiwhqMMkV1m1bFFpBaGiKIbnEy91pGnVO5Rh1JLYVc0rsw3Y0rabGbZDb8PfUhPj/AIWj0A6akXZhV5P7TK8E3H9a1YQXHQMFNRKSVkZToLo37+NDF0NwaD61TSbznbsPGjO9MYCQyj4jR/Vta42zdmy/RKULIjIZn4kaIb4kQu4aFosqqGhKZpZNdehnspEeX9kPjB6Llp5hXLF0P/fnoFa0Vfl6osBgqqH2eq5cl9zLGoEISFQ0Cwa0aBBb5RbYFy5Z2OTY9Bgt8otsGpPwqOzyttsF65csM882xgQG1+63cL1DmCegLlywu55JNmRT4hqrOm9JNiuIFZstOtcuXeJ2h2Gs8zNZ0/7UGNEMjWbLfwqVyREvEJFZOi/8KGdGzouXLZ7aXYDFGNiDKveuXKPVEsR16Krmi7GcuXLK7kgcq8eZGhirfzXLlpC+xDrdqgjTt5BcuSZDsGn83IIz2i7FS5co5yOl15q3z5rlyUcpEk9eaiJ35qFyQQF40+h5qHDqoXKOpUtRi0VbVy5BS7BQFy5cuJxP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stevegallik.org/sites/histologyolm.stevegallik.org/images/SkeletalMuscl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986645"/>
            <a:ext cx="3422073" cy="2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Muscular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muscles that move your body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proprofs.com/flashcards/upload-images/large/rebecca.kara/48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48606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muscles Move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Skeletal muscles work together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 your Body move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Movement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Result of muscles pulling on bones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Muscle Contraction- Flex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Gets shorter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pull bones closer together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 : Bicep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Pulls the bones of the forearm toward shoulder </a:t>
            </a:r>
          </a:p>
        </p:txBody>
      </p:sp>
    </p:spTree>
    <p:extLst>
      <p:ext uri="{BB962C8B-B14F-4D97-AF65-F5344CB8AC3E}">
        <p14:creationId xmlns:p14="http://schemas.microsoft.com/office/powerpoint/2010/main" val="9792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3353</Words>
  <Application>Microsoft Office PowerPoint</Application>
  <PresentationFormat>On-screen Show (4:3)</PresentationFormat>
  <Paragraphs>896</Paragraphs>
  <Slides>175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80" baseType="lpstr">
      <vt:lpstr>Arial</vt:lpstr>
      <vt:lpstr>Bookman Old Style</vt:lpstr>
      <vt:lpstr>Calibri</vt:lpstr>
      <vt:lpstr>Gill Sans MT</vt:lpstr>
      <vt:lpstr>Office Theme</vt:lpstr>
      <vt:lpstr> Body Systems </vt:lpstr>
      <vt:lpstr> BELLRINGER: How many body systems can you name? </vt:lpstr>
      <vt:lpstr>Body Organization </vt:lpstr>
      <vt:lpstr>Cells </vt:lpstr>
      <vt:lpstr>PowerPoint Presentation</vt:lpstr>
      <vt:lpstr>Tissues </vt:lpstr>
      <vt:lpstr>Body Tissue </vt:lpstr>
      <vt:lpstr>Organ </vt:lpstr>
      <vt:lpstr>Organs </vt:lpstr>
      <vt:lpstr>Body System </vt:lpstr>
      <vt:lpstr>PowerPoint Presentation</vt:lpstr>
      <vt:lpstr>Body Systems Work Together </vt:lpstr>
      <vt:lpstr>CELL ORGANIZATION POSTER HANDOUT </vt:lpstr>
      <vt:lpstr>BELLRINGER : In a short paragraph, describe how a police officer directs traffic</vt:lpstr>
      <vt:lpstr>Nervous System </vt:lpstr>
      <vt:lpstr>Nervous System Components </vt:lpstr>
      <vt:lpstr>Nervous System </vt:lpstr>
      <vt:lpstr>Nervous System controls </vt:lpstr>
      <vt:lpstr>Nerve Impulse Activity </vt:lpstr>
      <vt:lpstr>The Brain </vt:lpstr>
      <vt:lpstr>Brain Impulses </vt:lpstr>
      <vt:lpstr>Structure of Brain </vt:lpstr>
      <vt:lpstr>Cerebrum </vt:lpstr>
      <vt:lpstr>PowerPoint Presentation</vt:lpstr>
      <vt:lpstr>Cerebellum </vt:lpstr>
      <vt:lpstr>PowerPoint Presentation</vt:lpstr>
      <vt:lpstr>Brainstem </vt:lpstr>
      <vt:lpstr>PowerPoint Presentation</vt:lpstr>
      <vt:lpstr>PIN THE FUNCITON ON THE BRAIN </vt:lpstr>
      <vt:lpstr>Central Nervous System (CNS) </vt:lpstr>
      <vt:lpstr>PowerPoint Presentation</vt:lpstr>
      <vt:lpstr>Peripheral Nervous System (PNS)</vt:lpstr>
      <vt:lpstr>PowerPoint Presentation</vt:lpstr>
      <vt:lpstr>Nerves  </vt:lpstr>
      <vt:lpstr>Nerves </vt:lpstr>
      <vt:lpstr>PowerPoint Presentation</vt:lpstr>
      <vt:lpstr>Common Problems of the Nervous System</vt:lpstr>
      <vt:lpstr>Meningitis </vt:lpstr>
      <vt:lpstr>Rabies </vt:lpstr>
      <vt:lpstr>Concussion </vt:lpstr>
      <vt:lpstr>Stroke </vt:lpstr>
      <vt:lpstr>Paralysis</vt:lpstr>
      <vt:lpstr>Epilepsy </vt:lpstr>
      <vt:lpstr>Cerebral Palsy </vt:lpstr>
      <vt:lpstr>PowerPoint Presentation</vt:lpstr>
      <vt:lpstr>Endocrine System </vt:lpstr>
      <vt:lpstr>Hormones </vt:lpstr>
      <vt:lpstr>Hormone Facts </vt:lpstr>
      <vt:lpstr>Gland</vt:lpstr>
      <vt:lpstr>Types of Glands </vt:lpstr>
      <vt:lpstr>Thyroid Gland </vt:lpstr>
      <vt:lpstr>Adrenal Glands </vt:lpstr>
      <vt:lpstr>Pancreas </vt:lpstr>
      <vt:lpstr>Ovaries </vt:lpstr>
      <vt:lpstr>Testes </vt:lpstr>
      <vt:lpstr>Thymus Gland </vt:lpstr>
      <vt:lpstr>Parathyroid Gland </vt:lpstr>
      <vt:lpstr>Pituitary Gland </vt:lpstr>
      <vt:lpstr>Types of Hormones </vt:lpstr>
      <vt:lpstr>Thyroxine </vt:lpstr>
      <vt:lpstr>Testosterone </vt:lpstr>
      <vt:lpstr>Estrogen </vt:lpstr>
      <vt:lpstr>Progesterone </vt:lpstr>
      <vt:lpstr>Insulin </vt:lpstr>
      <vt:lpstr>Human Growth Hormone </vt:lpstr>
      <vt:lpstr>Epinephrine &amp; Norepinephrine </vt:lpstr>
      <vt:lpstr>HORMONE &amp; BONE GROWTH ACTIVITY </vt:lpstr>
      <vt:lpstr>Common Problems of the Endocrine System </vt:lpstr>
      <vt:lpstr>Type II Diabetes </vt:lpstr>
      <vt:lpstr>Gigantism </vt:lpstr>
      <vt:lpstr>Hyperthyroidism </vt:lpstr>
      <vt:lpstr>Hypothyroidism </vt:lpstr>
      <vt:lpstr>BELLRINGER: HOW MANY BONES &amp; MUSCLES ARE IN THE HUMAN BODY? </vt:lpstr>
      <vt:lpstr>Skeletal System </vt:lpstr>
      <vt:lpstr>Skeleton </vt:lpstr>
      <vt:lpstr>HEALTHY VS UNHEALTHY BONES </vt:lpstr>
      <vt:lpstr>2 Types of Bone Tissue </vt:lpstr>
      <vt:lpstr>Compact &amp; Spongy Bone  </vt:lpstr>
      <vt:lpstr>Cartilage &amp; Marrow </vt:lpstr>
      <vt:lpstr> </vt:lpstr>
      <vt:lpstr>Joints </vt:lpstr>
      <vt:lpstr>JOINT ACTIVITY </vt:lpstr>
      <vt:lpstr>PowerPoint Presentation</vt:lpstr>
      <vt:lpstr>Skeletal / Joint Problems </vt:lpstr>
      <vt:lpstr>Osteoporosis </vt:lpstr>
      <vt:lpstr>Fracture </vt:lpstr>
      <vt:lpstr>Osteomyelitis</vt:lpstr>
      <vt:lpstr>Arthritis </vt:lpstr>
      <vt:lpstr>Osteoarthritis </vt:lpstr>
      <vt:lpstr>Rickets </vt:lpstr>
      <vt:lpstr>Scoliosis </vt:lpstr>
      <vt:lpstr>Sprain </vt:lpstr>
      <vt:lpstr>Types of Muscle </vt:lpstr>
      <vt:lpstr>Smooth Muscle </vt:lpstr>
      <vt:lpstr>Cardiac Muscle </vt:lpstr>
      <vt:lpstr>Skeletal Muscle </vt:lpstr>
      <vt:lpstr>Muscular System</vt:lpstr>
      <vt:lpstr>How muscles Move </vt:lpstr>
      <vt:lpstr>Muscle Contraction- Flex  </vt:lpstr>
      <vt:lpstr>Muscle Contraction – Extend </vt:lpstr>
      <vt:lpstr>PowerPoint Presentation</vt:lpstr>
      <vt:lpstr>Muscular System Problems </vt:lpstr>
      <vt:lpstr>Muscular Dystrophy </vt:lpstr>
      <vt:lpstr>Inguinal Hernia </vt:lpstr>
      <vt:lpstr>Muscle Cramp </vt:lpstr>
      <vt:lpstr>Strain </vt:lpstr>
      <vt:lpstr>Tendinitis </vt:lpstr>
      <vt:lpstr>Shin Splints </vt:lpstr>
      <vt:lpstr>Exercise Circuit Activity  </vt:lpstr>
      <vt:lpstr>BELLRINGER: NAME DIFFERENT SYMPTOMS THAT OCCUR WHEN YOU HAVE PROBLEMS DIGESTING YOUR FOOD. </vt:lpstr>
      <vt:lpstr>Digestion </vt:lpstr>
      <vt:lpstr>Digestive System </vt:lpstr>
      <vt:lpstr>Nutrients </vt:lpstr>
      <vt:lpstr>Journey of Food- Mouth  </vt:lpstr>
      <vt:lpstr>Journey of Food – Throat </vt:lpstr>
      <vt:lpstr>Journey of Food – Stomach </vt:lpstr>
      <vt:lpstr>Journey of Food – Small Intestine </vt:lpstr>
      <vt:lpstr>Journey of Food – Large Intestine </vt:lpstr>
      <vt:lpstr>Body Absorbs Nutrients </vt:lpstr>
      <vt:lpstr>Villi </vt:lpstr>
      <vt:lpstr>Common Digestive Problems </vt:lpstr>
      <vt:lpstr>Indigestion </vt:lpstr>
      <vt:lpstr>Heartburn </vt:lpstr>
      <vt:lpstr>Diaherrea </vt:lpstr>
      <vt:lpstr>Constipation </vt:lpstr>
      <vt:lpstr>Ulcers </vt:lpstr>
      <vt:lpstr>Appendicitis </vt:lpstr>
      <vt:lpstr>Hemorrhoids </vt:lpstr>
      <vt:lpstr>Stomach &amp; Colon Cancer </vt:lpstr>
      <vt:lpstr>TRAVEL BROCHURE </vt:lpstr>
      <vt:lpstr>PowerPoint Presentation</vt:lpstr>
      <vt:lpstr>Excretion </vt:lpstr>
      <vt:lpstr>PowerPoint Presentation</vt:lpstr>
      <vt:lpstr>Urinary System </vt:lpstr>
      <vt:lpstr>Urinary System </vt:lpstr>
      <vt:lpstr>Filtering Blood </vt:lpstr>
      <vt:lpstr>Kidneys </vt:lpstr>
      <vt:lpstr>Common Problems of the Urinary System </vt:lpstr>
      <vt:lpstr>Urinary Tract Infection (UTI) </vt:lpstr>
      <vt:lpstr>Kidney Stones </vt:lpstr>
      <vt:lpstr>Urinary Incontinence </vt:lpstr>
      <vt:lpstr>Overactive / Neurogenic Bladder </vt:lpstr>
      <vt:lpstr>BELLIRINGER: MAKE A LIST OF THINGS THAT CIRCULATE INSIDE AND OUTSIDE OF THE BODY </vt:lpstr>
      <vt:lpstr>Circulatory System </vt:lpstr>
      <vt:lpstr>Heart </vt:lpstr>
      <vt:lpstr>Blood </vt:lpstr>
      <vt:lpstr>BLOOD VISUAL </vt:lpstr>
      <vt:lpstr>Plasma </vt:lpstr>
      <vt:lpstr>Platelets </vt:lpstr>
      <vt:lpstr>Red Blood Cells ( RBCs) </vt:lpstr>
      <vt:lpstr>White Blood Cells ( WBCs)  </vt:lpstr>
      <vt:lpstr>PowerPoint Presentation</vt:lpstr>
      <vt:lpstr>Supply Lines</vt:lpstr>
      <vt:lpstr>Common Circulatory Problems </vt:lpstr>
      <vt:lpstr>Hypertension </vt:lpstr>
      <vt:lpstr>Heart Attack </vt:lpstr>
      <vt:lpstr>Anemia </vt:lpstr>
      <vt:lpstr>Sickle Cell Anemia </vt:lpstr>
      <vt:lpstr>Leukemia </vt:lpstr>
      <vt:lpstr>Hemophilia </vt:lpstr>
      <vt:lpstr>Respiratory System </vt:lpstr>
      <vt:lpstr>Respiratory system </vt:lpstr>
      <vt:lpstr>Lungs </vt:lpstr>
      <vt:lpstr>How you Breathe </vt:lpstr>
      <vt:lpstr>LUNG MODEL </vt:lpstr>
      <vt:lpstr>Alveoli </vt:lpstr>
      <vt:lpstr>Common Respiratory problems  </vt:lpstr>
      <vt:lpstr>Tuberculosis </vt:lpstr>
      <vt:lpstr>Pneumonia </vt:lpstr>
      <vt:lpstr>Bronchitis </vt:lpstr>
      <vt:lpstr>Asthma </vt:lpstr>
      <vt:lpstr>Emphysema </vt:lpstr>
      <vt:lpstr>Lung Cancer </vt:lpstr>
      <vt:lpstr>BELLRINGER: MAKE A LIST OF HABITS THAT ARE ASSOCIATED WITH GOOD HEALTH AND BAD HEALTH </vt:lpstr>
      <vt:lpstr>WANTED: BODY ORGANS ADVERTISEMENT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Body Systems</dc:title>
  <dc:creator>panchik</dc:creator>
  <cp:lastModifiedBy>Lynzee Rooney</cp:lastModifiedBy>
  <cp:revision>79</cp:revision>
  <dcterms:created xsi:type="dcterms:W3CDTF">2014-10-21T18:14:10Z</dcterms:created>
  <dcterms:modified xsi:type="dcterms:W3CDTF">2017-03-15T13:42:19Z</dcterms:modified>
</cp:coreProperties>
</file>